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72"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Arial Bold" panose="020B0604020202020204" charset="-94"/>
      <p:regular r:id="rId18"/>
    </p:embeddedFont>
    <p:embeddedFont>
      <p:font typeface="Calibri" panose="020F0502020204030204" pitchFamily="34" charset="0"/>
      <p:regular r:id="rId19"/>
      <p:bold r:id="rId20"/>
      <p:italic r:id="rId21"/>
      <p:boldItalic r:id="rId22"/>
    </p:embeddedFont>
    <p:embeddedFont>
      <p:font typeface="HK Modular" panose="020B0604020202020204" charset="-94"/>
      <p:regular r:id="rId23"/>
    </p:embeddedFont>
    <p:embeddedFont>
      <p:font typeface="Montserrat" panose="00000500000000000000" pitchFamily="2" charset="-94"/>
      <p:regular r:id="rId24"/>
      <p:bold r:id="rId25"/>
      <p:italic r:id="rId26"/>
      <p:boldItalic r:id="rId27"/>
    </p:embeddedFont>
    <p:embeddedFont>
      <p:font typeface="Montserrat Bold" panose="00000800000000000000" charset="-94"/>
      <p:regular r:id="rId28"/>
    </p:embeddedFont>
    <p:embeddedFont>
      <p:font typeface="Montserrat Medium" panose="00000600000000000000" pitchFamily="2" charset="-94"/>
      <p:regular r:id="rId29"/>
      <p:italic r:id="rId30"/>
    </p:embeddedFont>
    <p:embeddedFont>
      <p:font typeface="Montserrat Semi-Bold" panose="020B0604020202020204" charset="-94"/>
      <p:regular r:id="rId31"/>
    </p:embeddedFont>
    <p:embeddedFont>
      <p:font typeface="Montserrat Ultra-Bold" panose="020B0604020202020204" charset="-94"/>
      <p:regular r:id="rId32"/>
    </p:embeddedFont>
    <p:embeddedFont>
      <p:font typeface="Roboto Bold Italics" panose="020B0604020202020204" charset="0"/>
      <p:regular r:id="rId33"/>
    </p:embeddedFont>
    <p:embeddedFont>
      <p:font typeface="Roboto Condensed Bold Italics"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21" Type="http://schemas.openxmlformats.org/officeDocument/2006/relationships/font" Target="fonts/font4.fntdata"/><Relationship Id="rId34" Type="http://schemas.openxmlformats.org/officeDocument/2006/relationships/font" Target="fonts/font1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34.sv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36.sv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38.svg"/></Relationships>
</file>

<file path=ppt/slides/_rels/slide15.xml.rels><?xml version="1.0" encoding="UTF-8" standalone="yes"?>
<Relationships xmlns="http://schemas.openxmlformats.org/package/2006/relationships"><Relationship Id="rId3" Type="http://schemas.openxmlformats.org/officeDocument/2006/relationships/hyperlink" Target="https://drive.google.com/file/d/1In5A1OVyIwqUzBcWi-J88CYT7ej7wJ7y/view?usp=sharing" TargetMode="External"/><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9.png"/><Relationship Id="rId7" Type="http://schemas.openxmlformats.org/officeDocument/2006/relationships/image" Target="../media/image29.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sp>
        <p:nvSpPr>
          <p:cNvPr id="4" name="TextBox 4"/>
          <p:cNvSpPr txBox="1"/>
          <p:nvPr/>
        </p:nvSpPr>
        <p:spPr>
          <a:xfrm>
            <a:off x="1738408" y="4270846"/>
            <a:ext cx="15520892" cy="796808"/>
          </a:xfrm>
          <a:prstGeom prst="rect">
            <a:avLst/>
          </a:prstGeom>
        </p:spPr>
        <p:txBody>
          <a:bodyPr lIns="0" tIns="0" rIns="0" bIns="0" rtlCol="0" anchor="t">
            <a:spAutoFit/>
          </a:bodyPr>
          <a:lstStyle/>
          <a:p>
            <a:pPr algn="l">
              <a:lnSpc>
                <a:spcPts val="6656"/>
              </a:lnSpc>
            </a:pPr>
            <a:r>
              <a:rPr lang="en-US" sz="6400">
                <a:solidFill>
                  <a:srgbClr val="004AAD"/>
                </a:solidFill>
                <a:latin typeface="HK Modular"/>
                <a:ea typeface="HK Modular"/>
                <a:cs typeface="HK Modular"/>
                <a:sym typeface="HK Modular"/>
              </a:rPr>
              <a:t>Türkçe Doğal Dİl İşleme</a:t>
            </a:r>
          </a:p>
        </p:txBody>
      </p:sp>
      <p:sp>
        <p:nvSpPr>
          <p:cNvPr id="5" name="TextBox 5"/>
          <p:cNvSpPr txBox="1"/>
          <p:nvPr/>
        </p:nvSpPr>
        <p:spPr>
          <a:xfrm>
            <a:off x="6459178" y="5010150"/>
            <a:ext cx="5369644" cy="597535"/>
          </a:xfrm>
          <a:prstGeom prst="rect">
            <a:avLst/>
          </a:prstGeom>
        </p:spPr>
        <p:txBody>
          <a:bodyPr lIns="0" tIns="0" rIns="0" bIns="0" rtlCol="0" anchor="t">
            <a:spAutoFit/>
          </a:bodyPr>
          <a:lstStyle/>
          <a:p>
            <a:pPr algn="ctr">
              <a:lnSpc>
                <a:spcPts val="4339"/>
              </a:lnSpc>
            </a:pPr>
            <a:r>
              <a:rPr lang="en-US" sz="3099">
                <a:solidFill>
                  <a:srgbClr val="004AAD"/>
                </a:solidFill>
                <a:latin typeface="HK Modular"/>
                <a:ea typeface="HK Modular"/>
                <a:cs typeface="HK Modular"/>
                <a:sym typeface="HK Modular"/>
              </a:rPr>
              <a:t>8 - 9 Ağustos 2024</a:t>
            </a:r>
          </a:p>
        </p:txBody>
      </p:sp>
      <p:sp>
        <p:nvSpPr>
          <p:cNvPr id="6" name="TextBox 6"/>
          <p:cNvSpPr txBox="1"/>
          <p:nvPr/>
        </p:nvSpPr>
        <p:spPr>
          <a:xfrm>
            <a:off x="5824606" y="644220"/>
            <a:ext cx="6834146" cy="493084"/>
          </a:xfrm>
          <a:prstGeom prst="rect">
            <a:avLst/>
          </a:prstGeom>
        </p:spPr>
        <p:txBody>
          <a:bodyPr lIns="0" tIns="0" rIns="0" bIns="0" rtlCol="0" anchor="t">
            <a:spAutoFit/>
          </a:bodyPr>
          <a:lstStyle/>
          <a:p>
            <a:pPr algn="ctr">
              <a:lnSpc>
                <a:spcPts val="4339"/>
              </a:lnSpc>
            </a:pPr>
            <a:r>
              <a:rPr lang="en-US" sz="3099" dirty="0" err="1">
                <a:solidFill>
                  <a:srgbClr val="004AAD"/>
                </a:solidFill>
                <a:latin typeface="HK Modular"/>
                <a:ea typeface="HK Modular"/>
                <a:cs typeface="HK Modular"/>
                <a:sym typeface="HK Modular"/>
              </a:rPr>
              <a:t>SENARYO</a:t>
            </a:r>
            <a:r>
              <a:rPr lang="en-US" sz="3099" dirty="0">
                <a:solidFill>
                  <a:srgbClr val="004AAD"/>
                </a:solidFill>
                <a:latin typeface="HK Modular"/>
                <a:ea typeface="HK Modular"/>
                <a:cs typeface="HK Modular"/>
                <a:sym typeface="HK Modular"/>
              </a:rPr>
              <a:t> </a:t>
            </a:r>
            <a:r>
              <a:rPr lang="en-US" sz="3099" dirty="0" err="1">
                <a:solidFill>
                  <a:srgbClr val="004AAD"/>
                </a:solidFill>
                <a:latin typeface="HK Modular"/>
                <a:ea typeface="HK Modular"/>
                <a:cs typeface="HK Modular"/>
                <a:sym typeface="HK Modular"/>
              </a:rPr>
              <a:t>KATEGORİS</a:t>
            </a:r>
            <a:r>
              <a:rPr lang="tr-TR" sz="3099" dirty="0">
                <a:solidFill>
                  <a:srgbClr val="004AAD"/>
                </a:solidFill>
                <a:latin typeface="HK Modular"/>
                <a:ea typeface="HK Modular"/>
                <a:cs typeface="HK Modular"/>
                <a:sym typeface="HK Modular"/>
              </a:rPr>
              <a:t>İ</a:t>
            </a:r>
            <a:endParaRPr lang="en-US" sz="3099" dirty="0">
              <a:solidFill>
                <a:srgbClr val="004AAD"/>
              </a:solidFill>
              <a:latin typeface="HK Modular"/>
              <a:ea typeface="HK Modular"/>
              <a:cs typeface="HK Modular"/>
              <a:sym typeface="HK Modular"/>
            </a:endParaRPr>
          </a:p>
        </p:txBody>
      </p:sp>
      <p:sp>
        <p:nvSpPr>
          <p:cNvPr id="7" name="TextBox 7"/>
          <p:cNvSpPr txBox="1"/>
          <p:nvPr/>
        </p:nvSpPr>
        <p:spPr>
          <a:xfrm>
            <a:off x="6559323" y="6946843"/>
            <a:ext cx="5169353" cy="1402080"/>
          </a:xfrm>
          <a:prstGeom prst="rect">
            <a:avLst/>
          </a:prstGeom>
        </p:spPr>
        <p:txBody>
          <a:bodyPr lIns="0" tIns="0" rIns="0" bIns="0" rtlCol="0" anchor="t">
            <a:spAutoFit/>
          </a:bodyPr>
          <a:lstStyle/>
          <a:p>
            <a:pPr algn="r">
              <a:lnSpc>
                <a:spcPts val="11479"/>
              </a:lnSpc>
            </a:pPr>
            <a:r>
              <a:rPr lang="en-US" sz="8199">
                <a:solidFill>
                  <a:srgbClr val="004AAD"/>
                </a:solidFill>
                <a:latin typeface="Montserrat Ultra-Bold"/>
                <a:ea typeface="Montserrat Ultra-Bold"/>
                <a:cs typeface="Montserrat Ultra-Bold"/>
                <a:sym typeface="Montserrat Ultra-Bold"/>
              </a:rPr>
              <a:t>VeriGood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Resim 44">
            <a:extLst>
              <a:ext uri="{FF2B5EF4-FFF2-40B4-BE49-F238E27FC236}">
                <a16:creationId xmlns:a16="http://schemas.microsoft.com/office/drawing/2014/main" id="{1227F159-DF8C-4545-A50D-56B0B7FAAD08}"/>
              </a:ext>
            </a:extLst>
          </p:cNvPr>
          <p:cNvPicPr>
            <a:picLocks noChangeAspect="1"/>
          </p:cNvPicPr>
          <p:nvPr/>
        </p:nvPicPr>
        <p:blipFill>
          <a:blip r:embed="rId2"/>
          <a:stretch>
            <a:fillRect/>
          </a:stretch>
        </p:blipFill>
        <p:spPr>
          <a:xfrm>
            <a:off x="0" y="5714"/>
            <a:ext cx="18298172" cy="1028128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graphicFrame>
        <p:nvGraphicFramePr>
          <p:cNvPr id="4" name="Table 4"/>
          <p:cNvGraphicFramePr>
            <a:graphicFrameLocks noGrp="1"/>
          </p:cNvGraphicFramePr>
          <p:nvPr/>
        </p:nvGraphicFramePr>
        <p:xfrm>
          <a:off x="2673768" y="1960788"/>
          <a:ext cx="12940464" cy="6365422"/>
        </p:xfrm>
        <a:graphic>
          <a:graphicData uri="http://schemas.openxmlformats.org/drawingml/2006/table">
            <a:tbl>
              <a:tblPr/>
              <a:tblGrid>
                <a:gridCol w="3235116">
                  <a:extLst>
                    <a:ext uri="{9D8B030D-6E8A-4147-A177-3AD203B41FA5}">
                      <a16:colId xmlns:a16="http://schemas.microsoft.com/office/drawing/2014/main" val="20000"/>
                    </a:ext>
                  </a:extLst>
                </a:gridCol>
                <a:gridCol w="3235116">
                  <a:extLst>
                    <a:ext uri="{9D8B030D-6E8A-4147-A177-3AD203B41FA5}">
                      <a16:colId xmlns:a16="http://schemas.microsoft.com/office/drawing/2014/main" val="20001"/>
                    </a:ext>
                  </a:extLst>
                </a:gridCol>
                <a:gridCol w="3235116">
                  <a:extLst>
                    <a:ext uri="{9D8B030D-6E8A-4147-A177-3AD203B41FA5}">
                      <a16:colId xmlns:a16="http://schemas.microsoft.com/office/drawing/2014/main" val="20002"/>
                    </a:ext>
                  </a:extLst>
                </a:gridCol>
                <a:gridCol w="3235116">
                  <a:extLst>
                    <a:ext uri="{9D8B030D-6E8A-4147-A177-3AD203B41FA5}">
                      <a16:colId xmlns:a16="http://schemas.microsoft.com/office/drawing/2014/main" val="20003"/>
                    </a:ext>
                  </a:extLst>
                </a:gridCol>
              </a:tblGrid>
              <a:tr h="909346">
                <a:tc>
                  <a:txBody>
                    <a:bodyPr/>
                    <a:lstStyle/>
                    <a:p>
                      <a:pPr algn="ctr">
                        <a:lnSpc>
                          <a:spcPts val="2660"/>
                        </a:lnSpc>
                        <a:defRPr/>
                      </a:pP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tc>
                  <a:txBody>
                    <a:bodyPr/>
                    <a:lstStyle/>
                    <a:p>
                      <a:pPr algn="ctr">
                        <a:lnSpc>
                          <a:spcPts val="2940"/>
                        </a:lnSpc>
                        <a:defRPr/>
                      </a:pPr>
                      <a:r>
                        <a:rPr lang="en-US" sz="2100">
                          <a:solidFill>
                            <a:srgbClr val="FFFFFF"/>
                          </a:solidFill>
                          <a:latin typeface="Montserrat Bold"/>
                          <a:ea typeface="Montserrat Bold"/>
                          <a:cs typeface="Montserrat Bold"/>
                          <a:sym typeface="Montserrat Bold"/>
                        </a:rPr>
                        <a:t>Train Size (%80)</a:t>
                      </a:r>
                      <a:endParaRPr lang="en-US" sz="1100"/>
                    </a:p>
                  </a:txBody>
                  <a:tcPr marL="190500" marR="190500" marT="190500" marB="190500" anchor="ctr">
                    <a:lnL w="0" cap="flat" cmpd="sng" algn="ctr">
                      <a:solidFill>
                        <a:srgbClr val="FFFFFF"/>
                      </a:solidFill>
                      <a:prstDash val="solid"/>
                      <a:round/>
                      <a:headEnd type="none" w="med" len="med"/>
                      <a:tailEnd type="none" w="med" len="med"/>
                    </a:lnL>
                    <a:lnR w="28575" cap="flat" cmpd="sng" algn="ctr">
                      <a:solidFill>
                        <a:srgbClr val="A5B7C6"/>
                      </a:solidFill>
                      <a:prstDash val="solid"/>
                      <a:round/>
                      <a:headEnd type="none" w="med" len="med"/>
                      <a:tailEnd type="none" w="med" len="med"/>
                    </a:lnR>
                    <a:lnT w="28575" cap="flat" cmpd="sng" algn="ctr">
                      <a:solidFill>
                        <a:srgbClr val="A5B7C6"/>
                      </a:solidFill>
                      <a:prstDash val="solid"/>
                      <a:round/>
                      <a:headEnd type="none" w="med" len="med"/>
                      <a:tailEnd type="none" w="med" len="med"/>
                    </a:lnT>
                    <a:lnB w="28575" cap="flat" cmpd="sng" algn="ctr">
                      <a:solidFill>
                        <a:srgbClr val="A5B7C6"/>
                      </a:solidFill>
                      <a:prstDash val="solid"/>
                      <a:round/>
                      <a:headEnd type="none" w="med" len="med"/>
                      <a:tailEnd type="none" w="med" len="med"/>
                    </a:lnB>
                    <a:solidFill>
                      <a:srgbClr val="133B5C"/>
                    </a:solidFill>
                  </a:tcPr>
                </a:tc>
                <a:tc>
                  <a:txBody>
                    <a:bodyPr/>
                    <a:lstStyle/>
                    <a:p>
                      <a:pPr algn="ctr">
                        <a:lnSpc>
                          <a:spcPts val="2940"/>
                        </a:lnSpc>
                        <a:defRPr/>
                      </a:pPr>
                      <a:r>
                        <a:rPr lang="en-US" sz="2100">
                          <a:solidFill>
                            <a:srgbClr val="FFFFFF"/>
                          </a:solidFill>
                          <a:latin typeface="Montserrat Bold"/>
                          <a:ea typeface="Montserrat Bold"/>
                          <a:cs typeface="Montserrat Bold"/>
                          <a:sym typeface="Montserrat Bold"/>
                        </a:rPr>
                        <a:t>Val. Size (%10)</a:t>
                      </a:r>
                      <a:endParaRPr lang="en-US" sz="1100"/>
                    </a:p>
                  </a:txBody>
                  <a:tcPr marL="190500" marR="190500" marT="190500" marB="190500" anchor="ctr">
                    <a:lnL w="28575" cap="flat" cmpd="sng" algn="ctr">
                      <a:solidFill>
                        <a:srgbClr val="A5B7C6"/>
                      </a:solidFill>
                      <a:prstDash val="solid"/>
                      <a:round/>
                      <a:headEnd type="none" w="med" len="med"/>
                      <a:tailEnd type="none" w="med" len="med"/>
                    </a:lnL>
                    <a:lnR w="38100" cap="flat" cmpd="sng" algn="ctr">
                      <a:solidFill>
                        <a:srgbClr val="A5B7C6"/>
                      </a:solidFill>
                      <a:prstDash val="solid"/>
                      <a:round/>
                      <a:headEnd type="none" w="med" len="med"/>
                      <a:tailEnd type="none" w="med" len="med"/>
                    </a:lnR>
                    <a:lnT w="38100" cap="flat" cmpd="sng" algn="ctr">
                      <a:solidFill>
                        <a:srgbClr val="A5B7C6"/>
                      </a:solidFill>
                      <a:prstDash val="solid"/>
                      <a:round/>
                      <a:headEnd type="none" w="med" len="med"/>
                      <a:tailEnd type="none" w="med" len="med"/>
                    </a:lnT>
                    <a:lnB w="38100" cap="flat" cmpd="sng" algn="ctr">
                      <a:solidFill>
                        <a:srgbClr val="A5B7C6"/>
                      </a:solidFill>
                      <a:prstDash val="solid"/>
                      <a:round/>
                      <a:headEnd type="none" w="med" len="med"/>
                      <a:tailEnd type="none" w="med" len="med"/>
                    </a:lnB>
                    <a:solidFill>
                      <a:srgbClr val="133B5C"/>
                    </a:solidFill>
                  </a:tcPr>
                </a:tc>
                <a:tc>
                  <a:txBody>
                    <a:bodyPr/>
                    <a:lstStyle/>
                    <a:p>
                      <a:pPr algn="ctr">
                        <a:lnSpc>
                          <a:spcPts val="2940"/>
                        </a:lnSpc>
                        <a:defRPr/>
                      </a:pPr>
                      <a:r>
                        <a:rPr lang="en-US" sz="2100">
                          <a:solidFill>
                            <a:srgbClr val="FFFFFF"/>
                          </a:solidFill>
                          <a:latin typeface="Montserrat Bold"/>
                          <a:ea typeface="Montserrat Bold"/>
                          <a:cs typeface="Montserrat Bold"/>
                          <a:sym typeface="Montserrat Bold"/>
                        </a:rPr>
                        <a:t>Test Size (%10)</a:t>
                      </a:r>
                      <a:endParaRPr lang="en-US" sz="1100"/>
                    </a:p>
                  </a:txBody>
                  <a:tcPr marL="190500" marR="190500" marT="190500" marB="190500" anchor="ctr">
                    <a:lnL w="38100" cap="flat" cmpd="sng" algn="ctr">
                      <a:solidFill>
                        <a:srgbClr val="A5B7C6"/>
                      </a:solidFill>
                      <a:prstDash val="solid"/>
                      <a:round/>
                      <a:headEnd type="none" w="med" len="med"/>
                      <a:tailEnd type="none" w="med" len="med"/>
                    </a:lnL>
                    <a:lnR w="38100" cap="flat" cmpd="sng" algn="ctr">
                      <a:solidFill>
                        <a:srgbClr val="A5B7C6"/>
                      </a:solidFill>
                      <a:prstDash val="solid"/>
                      <a:round/>
                      <a:headEnd type="none" w="med" len="med"/>
                      <a:tailEnd type="none" w="med" len="med"/>
                    </a:lnR>
                    <a:lnT w="38100" cap="flat" cmpd="sng" algn="ctr">
                      <a:solidFill>
                        <a:srgbClr val="A5B7C6"/>
                      </a:solidFill>
                      <a:prstDash val="solid"/>
                      <a:round/>
                      <a:headEnd type="none" w="med" len="med"/>
                      <a:tailEnd type="none" w="med" len="med"/>
                    </a:lnT>
                    <a:lnB w="38100" cap="flat" cmpd="sng" algn="ctr">
                      <a:solidFill>
                        <a:srgbClr val="A5B7C6"/>
                      </a:solidFill>
                      <a:prstDash val="solid"/>
                      <a:round/>
                      <a:headEnd type="none" w="med" len="med"/>
                      <a:tailEnd type="none" w="med" len="med"/>
                    </a:lnB>
                    <a:solidFill>
                      <a:srgbClr val="133B5C"/>
                    </a:solidFill>
                  </a:tcPr>
                </a:tc>
                <a:extLst>
                  <a:ext uri="{0D108BD9-81ED-4DB2-BD59-A6C34878D82A}">
                    <a16:rowId xmlns:a16="http://schemas.microsoft.com/office/drawing/2014/main" val="10000"/>
                  </a:ext>
                </a:extLst>
              </a:tr>
              <a:tr h="909346">
                <a:tc>
                  <a:txBody>
                    <a:bodyPr/>
                    <a:lstStyle/>
                    <a:p>
                      <a:pPr algn="ctr">
                        <a:lnSpc>
                          <a:spcPts val="2940"/>
                        </a:lnSpc>
                        <a:defRPr/>
                      </a:pPr>
                      <a:r>
                        <a:rPr lang="en-US" sz="2100">
                          <a:solidFill>
                            <a:srgbClr val="FFFFFF"/>
                          </a:solidFill>
                          <a:latin typeface="Montserrat Bold"/>
                          <a:ea typeface="Montserrat Bold"/>
                          <a:cs typeface="Montserrat Bold"/>
                          <a:sym typeface="Montserrat Bold"/>
                        </a:rPr>
                        <a:t>PART 1</a:t>
                      </a:r>
                      <a:endParaRPr lang="en-US" sz="1100"/>
                    </a:p>
                  </a:txBody>
                  <a:tcPr marL="190500" marR="190500" marT="190500" marB="190500" anchor="ctr">
                    <a:lnL w="38100" cap="flat" cmpd="sng" algn="ctr">
                      <a:solidFill>
                        <a:srgbClr val="A5B7C6"/>
                      </a:solidFill>
                      <a:prstDash val="solid"/>
                      <a:round/>
                      <a:headEnd type="none" w="med" len="med"/>
                      <a:tailEnd type="none" w="med" len="med"/>
                    </a:lnL>
                    <a:lnR w="38100" cap="flat" cmpd="sng" algn="ctr">
                      <a:solidFill>
                        <a:srgbClr val="A5B7C6"/>
                      </a:solidFill>
                      <a:prstDash val="solid"/>
                      <a:round/>
                      <a:headEnd type="none" w="med" len="med"/>
                      <a:tailEnd type="none" w="med" len="med"/>
                    </a:lnR>
                    <a:lnT w="0" cap="flat" cmpd="sng" algn="ctr">
                      <a:solidFill>
                        <a:srgbClr val="FFFFFF"/>
                      </a:solidFill>
                      <a:prstDash val="solid"/>
                      <a:round/>
                      <a:headEnd type="none" w="med" len="med"/>
                      <a:tailEnd type="none" w="med" len="med"/>
                    </a:lnT>
                    <a:lnB w="38100" cap="flat" cmpd="sng" algn="ctr">
                      <a:solidFill>
                        <a:srgbClr val="A5B7C6"/>
                      </a:solidFill>
                      <a:prstDash val="solid"/>
                      <a:round/>
                      <a:headEnd type="none" w="med" len="med"/>
                      <a:tailEnd type="none" w="med" len="med"/>
                    </a:lnB>
                    <a:solidFill>
                      <a:srgbClr val="133B5C"/>
                    </a:solidFill>
                  </a:tcPr>
                </a:tc>
                <a:tc>
                  <a:txBody>
                    <a:bodyPr/>
                    <a:lstStyle/>
                    <a:p>
                      <a:pPr algn="ctr">
                        <a:lnSpc>
                          <a:spcPts val="2940"/>
                        </a:lnSpc>
                        <a:defRPr/>
                      </a:pPr>
                      <a:r>
                        <a:rPr lang="en-US" sz="2100">
                          <a:solidFill>
                            <a:srgbClr val="081829"/>
                          </a:solidFill>
                          <a:latin typeface="Montserrat Semi-Bold"/>
                          <a:ea typeface="Montserrat Semi-Bold"/>
                          <a:cs typeface="Montserrat Semi-Bold"/>
                          <a:sym typeface="Montserrat Semi-Bold"/>
                        </a:rPr>
                        <a:t>600</a:t>
                      </a:r>
                      <a:endParaRPr lang="en-US" sz="1100"/>
                    </a:p>
                  </a:txBody>
                  <a:tcPr marL="190500" marR="190500" marT="190500" marB="190500" anchor="ctr">
                    <a:lnL w="38100" cap="flat" cmpd="sng" algn="ctr">
                      <a:solidFill>
                        <a:srgbClr val="A5B7C6"/>
                      </a:solidFill>
                      <a:prstDash val="solid"/>
                      <a:round/>
                      <a:headEnd type="none" w="med" len="med"/>
                      <a:tailEnd type="none" w="med" len="med"/>
                    </a:lnL>
                    <a:lnR w="38100" cap="flat" cmpd="sng" algn="ctr">
                      <a:solidFill>
                        <a:srgbClr val="A5B7C6"/>
                      </a:solidFill>
                      <a:prstDash val="solid"/>
                      <a:round/>
                      <a:headEnd type="none" w="med" len="med"/>
                      <a:tailEnd type="none" w="med" len="med"/>
                    </a:lnR>
                    <a:lnT w="28575" cap="flat" cmpd="sng" algn="ctr">
                      <a:solidFill>
                        <a:srgbClr val="A5B7C6"/>
                      </a:solidFill>
                      <a:prstDash val="solid"/>
                      <a:round/>
                      <a:headEnd type="none" w="med" len="med"/>
                      <a:tailEnd type="none" w="med" len="med"/>
                    </a:lnT>
                    <a:lnB w="38100" cap="flat" cmpd="sng" algn="ctr">
                      <a:solidFill>
                        <a:srgbClr val="A5B7C6"/>
                      </a:solidFill>
                      <a:prstDash val="solid"/>
                      <a:round/>
                      <a:headEnd type="none" w="med" len="med"/>
                      <a:tailEnd type="none" w="med" len="med"/>
                    </a:lnB>
                    <a:solidFill>
                      <a:srgbClr val="FFFFFF"/>
                    </a:solidFill>
                  </a:tcPr>
                </a:tc>
                <a:tc>
                  <a:txBody>
                    <a:bodyPr/>
                    <a:lstStyle/>
                    <a:p>
                      <a:pPr algn="ctr">
                        <a:lnSpc>
                          <a:spcPts val="2940"/>
                        </a:lnSpc>
                        <a:defRPr/>
                      </a:pPr>
                      <a:r>
                        <a:rPr lang="en-US" sz="2100">
                          <a:solidFill>
                            <a:srgbClr val="081829"/>
                          </a:solidFill>
                          <a:latin typeface="Montserrat Semi-Bold"/>
                          <a:ea typeface="Montserrat Semi-Bold"/>
                          <a:cs typeface="Montserrat Semi-Bold"/>
                          <a:sym typeface="Montserrat Semi-Bold"/>
                        </a:rPr>
                        <a:t>75</a:t>
                      </a:r>
                      <a:endParaRPr lang="en-US" sz="1100"/>
                    </a:p>
                  </a:txBody>
                  <a:tcPr marL="190500" marR="190500" marT="190500" marB="190500" anchor="ctr">
                    <a:lnL w="38100" cap="flat" cmpd="sng" algn="ctr">
                      <a:solidFill>
                        <a:srgbClr val="A5B7C6"/>
                      </a:solidFill>
                      <a:prstDash val="solid"/>
                      <a:round/>
                      <a:headEnd type="none" w="med" len="med"/>
                      <a:tailEnd type="none" w="med" len="med"/>
                    </a:lnL>
                    <a:lnR w="38100" cap="flat" cmpd="sng" algn="ctr">
                      <a:solidFill>
                        <a:srgbClr val="A5B7C6"/>
                      </a:solidFill>
                      <a:prstDash val="solid"/>
                      <a:round/>
                      <a:headEnd type="none" w="med" len="med"/>
                      <a:tailEnd type="none" w="med" len="med"/>
                    </a:lnR>
                    <a:lnT w="38100" cap="flat" cmpd="sng" algn="ctr">
                      <a:solidFill>
                        <a:srgbClr val="A5B7C6"/>
                      </a:solidFill>
                      <a:prstDash val="solid"/>
                      <a:round/>
                      <a:headEnd type="none" w="med" len="med"/>
                      <a:tailEnd type="none" w="med" len="med"/>
                    </a:lnT>
                    <a:lnB w="38100" cap="flat" cmpd="sng" algn="ctr">
                      <a:solidFill>
                        <a:srgbClr val="A5B7C6"/>
                      </a:solidFill>
                      <a:prstDash val="solid"/>
                      <a:round/>
                      <a:headEnd type="none" w="med" len="med"/>
                      <a:tailEnd type="none" w="med" len="med"/>
                    </a:lnB>
                    <a:solidFill>
                      <a:srgbClr val="FFFFFF"/>
                    </a:solidFill>
                  </a:tcPr>
                </a:tc>
                <a:tc>
                  <a:txBody>
                    <a:bodyPr/>
                    <a:lstStyle/>
                    <a:p>
                      <a:pPr algn="ctr">
                        <a:lnSpc>
                          <a:spcPts val="2940"/>
                        </a:lnSpc>
                        <a:defRPr/>
                      </a:pPr>
                      <a:r>
                        <a:rPr lang="en-US" sz="2100">
                          <a:solidFill>
                            <a:srgbClr val="081829"/>
                          </a:solidFill>
                          <a:latin typeface="Montserrat Semi-Bold"/>
                          <a:ea typeface="Montserrat Semi-Bold"/>
                          <a:cs typeface="Montserrat Semi-Bold"/>
                          <a:sym typeface="Montserrat Semi-Bold"/>
                        </a:rPr>
                        <a:t>75</a:t>
                      </a:r>
                      <a:endParaRPr lang="en-US" sz="1100"/>
                    </a:p>
                  </a:txBody>
                  <a:tcPr marL="190500" marR="190500" marT="190500" marB="190500" anchor="ctr">
                    <a:lnL w="38100" cap="flat" cmpd="sng" algn="ctr">
                      <a:solidFill>
                        <a:srgbClr val="A5B7C6"/>
                      </a:solidFill>
                      <a:prstDash val="solid"/>
                      <a:round/>
                      <a:headEnd type="none" w="med" len="med"/>
                      <a:tailEnd type="none" w="med" len="med"/>
                    </a:lnL>
                    <a:lnR w="38100" cap="flat" cmpd="sng" algn="ctr">
                      <a:solidFill>
                        <a:srgbClr val="A5B7C6"/>
                      </a:solidFill>
                      <a:prstDash val="solid"/>
                      <a:round/>
                      <a:headEnd type="none" w="med" len="med"/>
                      <a:tailEnd type="none" w="med" len="med"/>
                    </a:lnR>
                    <a:lnT w="38100" cap="flat" cmpd="sng" algn="ctr">
                      <a:solidFill>
                        <a:srgbClr val="A5B7C6"/>
                      </a:solidFill>
                      <a:prstDash val="solid"/>
                      <a:round/>
                      <a:headEnd type="none" w="med" len="med"/>
                      <a:tailEnd type="none" w="med" len="med"/>
                    </a:lnT>
                    <a:lnB w="38100" cap="flat" cmpd="sng" algn="ctr">
                      <a:solidFill>
                        <a:srgbClr val="A5B7C6"/>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909346">
                <a:tc>
                  <a:txBody>
                    <a:bodyPr/>
                    <a:lstStyle/>
                    <a:p>
                      <a:pPr algn="ctr">
                        <a:lnSpc>
                          <a:spcPts val="2940"/>
                        </a:lnSpc>
                        <a:defRPr/>
                      </a:pPr>
                      <a:r>
                        <a:rPr lang="en-US" sz="2100">
                          <a:solidFill>
                            <a:srgbClr val="FFFFFF"/>
                          </a:solidFill>
                          <a:latin typeface="Montserrat Bold"/>
                          <a:ea typeface="Montserrat Bold"/>
                          <a:cs typeface="Montserrat Bold"/>
                          <a:sym typeface="Montserrat Bold"/>
                        </a:rPr>
                        <a:t>PART 2</a:t>
                      </a:r>
                      <a:endParaRPr lang="en-US" sz="1100"/>
                    </a:p>
                  </a:txBody>
                  <a:tcPr marL="190500" marR="190500" marT="190500" marB="190500" anchor="ctr">
                    <a:lnL w="38100" cap="flat" cmpd="sng" algn="ctr">
                      <a:solidFill>
                        <a:srgbClr val="A5B7C6"/>
                      </a:solidFill>
                      <a:prstDash val="solid"/>
                      <a:round/>
                      <a:headEnd type="none" w="med" len="med"/>
                      <a:tailEnd type="none" w="med" len="med"/>
                    </a:lnL>
                    <a:lnR w="38100" cap="flat" cmpd="sng" algn="ctr">
                      <a:solidFill>
                        <a:srgbClr val="A5B7C6"/>
                      </a:solidFill>
                      <a:prstDash val="solid"/>
                      <a:round/>
                      <a:headEnd type="none" w="med" len="med"/>
                      <a:tailEnd type="none" w="med" len="med"/>
                    </a:lnR>
                    <a:lnT w="38100" cap="flat" cmpd="sng" algn="ctr">
                      <a:solidFill>
                        <a:srgbClr val="A5B7C6"/>
                      </a:solidFill>
                      <a:prstDash val="solid"/>
                      <a:round/>
                      <a:headEnd type="none" w="med" len="med"/>
                      <a:tailEnd type="none" w="med" len="med"/>
                    </a:lnT>
                    <a:lnB w="38100" cap="flat" cmpd="sng" algn="ctr">
                      <a:solidFill>
                        <a:srgbClr val="A5B7C6"/>
                      </a:solidFill>
                      <a:prstDash val="solid"/>
                      <a:round/>
                      <a:headEnd type="none" w="med" len="med"/>
                      <a:tailEnd type="none" w="med" len="med"/>
                    </a:lnB>
                    <a:solidFill>
                      <a:srgbClr val="133B5C"/>
                    </a:solidFill>
                  </a:tcPr>
                </a:tc>
                <a:tc>
                  <a:txBody>
                    <a:bodyPr/>
                    <a:lstStyle/>
                    <a:p>
                      <a:pPr algn="ctr">
                        <a:lnSpc>
                          <a:spcPts val="2940"/>
                        </a:lnSpc>
                        <a:defRPr/>
                      </a:pPr>
                      <a:r>
                        <a:rPr lang="en-US" sz="2100">
                          <a:solidFill>
                            <a:srgbClr val="081829"/>
                          </a:solidFill>
                          <a:latin typeface="Montserrat Semi-Bold"/>
                          <a:ea typeface="Montserrat Semi-Bold"/>
                          <a:cs typeface="Montserrat Semi-Bold"/>
                          <a:sym typeface="Montserrat Semi-Bold"/>
                        </a:rPr>
                        <a:t>600</a:t>
                      </a:r>
                      <a:endParaRPr lang="en-US" sz="1100"/>
                    </a:p>
                  </a:txBody>
                  <a:tcPr marL="190500" marR="190500" marT="190500" marB="190500" anchor="ctr">
                    <a:lnL w="38100" cap="flat" cmpd="sng" algn="ctr">
                      <a:solidFill>
                        <a:srgbClr val="A5B7C6"/>
                      </a:solidFill>
                      <a:prstDash val="solid"/>
                      <a:round/>
                      <a:headEnd type="none" w="med" len="med"/>
                      <a:tailEnd type="none" w="med" len="med"/>
                    </a:lnL>
                    <a:lnR w="38100" cap="flat" cmpd="sng" algn="ctr">
                      <a:solidFill>
                        <a:srgbClr val="A5B7C6"/>
                      </a:solidFill>
                      <a:prstDash val="solid"/>
                      <a:round/>
                      <a:headEnd type="none" w="med" len="med"/>
                      <a:tailEnd type="none" w="med" len="med"/>
                    </a:lnR>
                    <a:lnT w="38100" cap="flat" cmpd="sng" algn="ctr">
                      <a:solidFill>
                        <a:srgbClr val="A5B7C6"/>
                      </a:solidFill>
                      <a:prstDash val="solid"/>
                      <a:round/>
                      <a:headEnd type="none" w="med" len="med"/>
                      <a:tailEnd type="none" w="med" len="med"/>
                    </a:lnT>
                    <a:lnB w="38100" cap="flat" cmpd="sng" algn="ctr">
                      <a:solidFill>
                        <a:srgbClr val="A5B7C6"/>
                      </a:solidFill>
                      <a:prstDash val="solid"/>
                      <a:round/>
                      <a:headEnd type="none" w="med" len="med"/>
                      <a:tailEnd type="none" w="med" len="med"/>
                    </a:lnB>
                    <a:solidFill>
                      <a:srgbClr val="E6ECF2"/>
                    </a:solidFill>
                  </a:tcPr>
                </a:tc>
                <a:tc>
                  <a:txBody>
                    <a:bodyPr/>
                    <a:lstStyle/>
                    <a:p>
                      <a:pPr algn="ctr">
                        <a:lnSpc>
                          <a:spcPts val="2940"/>
                        </a:lnSpc>
                        <a:defRPr/>
                      </a:pPr>
                      <a:r>
                        <a:rPr lang="en-US" sz="2100">
                          <a:solidFill>
                            <a:srgbClr val="081829"/>
                          </a:solidFill>
                          <a:latin typeface="Montserrat Semi-Bold"/>
                          <a:ea typeface="Montserrat Semi-Bold"/>
                          <a:cs typeface="Montserrat Semi-Bold"/>
                          <a:sym typeface="Montserrat Semi-Bold"/>
                        </a:rPr>
                        <a:t>75+75</a:t>
                      </a:r>
                      <a:endParaRPr lang="en-US" sz="1100"/>
                    </a:p>
                  </a:txBody>
                  <a:tcPr marL="190500" marR="190500" marT="190500" marB="190500" anchor="ctr">
                    <a:lnL w="38100" cap="flat" cmpd="sng" algn="ctr">
                      <a:solidFill>
                        <a:srgbClr val="A5B7C6"/>
                      </a:solidFill>
                      <a:prstDash val="solid"/>
                      <a:round/>
                      <a:headEnd type="none" w="med" len="med"/>
                      <a:tailEnd type="none" w="med" len="med"/>
                    </a:lnL>
                    <a:lnR w="38100" cap="flat" cmpd="sng" algn="ctr">
                      <a:solidFill>
                        <a:srgbClr val="A5B7C6"/>
                      </a:solidFill>
                      <a:prstDash val="solid"/>
                      <a:round/>
                      <a:headEnd type="none" w="med" len="med"/>
                      <a:tailEnd type="none" w="med" len="med"/>
                    </a:lnR>
                    <a:lnT w="38100" cap="flat" cmpd="sng" algn="ctr">
                      <a:solidFill>
                        <a:srgbClr val="A5B7C6"/>
                      </a:solidFill>
                      <a:prstDash val="solid"/>
                      <a:round/>
                      <a:headEnd type="none" w="med" len="med"/>
                      <a:tailEnd type="none" w="med" len="med"/>
                    </a:lnT>
                    <a:lnB w="38100" cap="flat" cmpd="sng" algn="ctr">
                      <a:solidFill>
                        <a:srgbClr val="A5B7C6"/>
                      </a:solidFill>
                      <a:prstDash val="solid"/>
                      <a:round/>
                      <a:headEnd type="none" w="med" len="med"/>
                      <a:tailEnd type="none" w="med" len="med"/>
                    </a:lnB>
                    <a:solidFill>
                      <a:srgbClr val="E6ECF2"/>
                    </a:solidFill>
                  </a:tcPr>
                </a:tc>
                <a:tc>
                  <a:txBody>
                    <a:bodyPr/>
                    <a:lstStyle/>
                    <a:p>
                      <a:pPr algn="ctr">
                        <a:lnSpc>
                          <a:spcPts val="2940"/>
                        </a:lnSpc>
                        <a:defRPr/>
                      </a:pPr>
                      <a:r>
                        <a:rPr lang="en-US" sz="2100">
                          <a:solidFill>
                            <a:srgbClr val="081829"/>
                          </a:solidFill>
                          <a:latin typeface="Montserrat Semi-Bold"/>
                          <a:ea typeface="Montserrat Semi-Bold"/>
                          <a:cs typeface="Montserrat Semi-Bold"/>
                          <a:sym typeface="Montserrat Semi-Bold"/>
                        </a:rPr>
                        <a:t>75+75</a:t>
                      </a:r>
                      <a:endParaRPr lang="en-US" sz="1100"/>
                    </a:p>
                  </a:txBody>
                  <a:tcPr marL="190500" marR="190500" marT="190500" marB="190500" anchor="ctr">
                    <a:lnL w="38100" cap="flat" cmpd="sng" algn="ctr">
                      <a:solidFill>
                        <a:srgbClr val="A5B7C6"/>
                      </a:solidFill>
                      <a:prstDash val="solid"/>
                      <a:round/>
                      <a:headEnd type="none" w="med" len="med"/>
                      <a:tailEnd type="none" w="med" len="med"/>
                    </a:lnL>
                    <a:lnR w="38100" cap="flat" cmpd="sng" algn="ctr">
                      <a:solidFill>
                        <a:srgbClr val="A5B7C6"/>
                      </a:solidFill>
                      <a:prstDash val="solid"/>
                      <a:round/>
                      <a:headEnd type="none" w="med" len="med"/>
                      <a:tailEnd type="none" w="med" len="med"/>
                    </a:lnR>
                    <a:lnT w="38100" cap="flat" cmpd="sng" algn="ctr">
                      <a:solidFill>
                        <a:srgbClr val="A5B7C6"/>
                      </a:solidFill>
                      <a:prstDash val="solid"/>
                      <a:round/>
                      <a:headEnd type="none" w="med" len="med"/>
                      <a:tailEnd type="none" w="med" len="med"/>
                    </a:lnT>
                    <a:lnB w="38100" cap="flat" cmpd="sng" algn="ctr">
                      <a:solidFill>
                        <a:srgbClr val="A5B7C6"/>
                      </a:solidFill>
                      <a:prstDash val="solid"/>
                      <a:round/>
                      <a:headEnd type="none" w="med" len="med"/>
                      <a:tailEnd type="none" w="med" len="med"/>
                    </a:lnB>
                    <a:solidFill>
                      <a:srgbClr val="E6ECF2"/>
                    </a:solidFill>
                  </a:tcPr>
                </a:tc>
                <a:extLst>
                  <a:ext uri="{0D108BD9-81ED-4DB2-BD59-A6C34878D82A}">
                    <a16:rowId xmlns:a16="http://schemas.microsoft.com/office/drawing/2014/main" val="10002"/>
                  </a:ext>
                </a:extLst>
              </a:tr>
              <a:tr h="909346">
                <a:tc>
                  <a:txBody>
                    <a:bodyPr/>
                    <a:lstStyle/>
                    <a:p>
                      <a:pPr algn="ctr">
                        <a:lnSpc>
                          <a:spcPts val="2940"/>
                        </a:lnSpc>
                        <a:defRPr/>
                      </a:pPr>
                      <a:r>
                        <a:rPr lang="en-US" sz="2100">
                          <a:solidFill>
                            <a:srgbClr val="FFFFFF"/>
                          </a:solidFill>
                          <a:latin typeface="Montserrat Bold"/>
                          <a:ea typeface="Montserrat Bold"/>
                          <a:cs typeface="Montserrat Bold"/>
                          <a:sym typeface="Montserrat Bold"/>
                        </a:rPr>
                        <a:t>PART 3</a:t>
                      </a:r>
                      <a:endParaRPr lang="en-US" sz="1100"/>
                    </a:p>
                  </a:txBody>
                  <a:tcPr marL="190500" marR="190500" marT="190500" marB="190500" anchor="ctr">
                    <a:lnL w="38100" cap="flat" cmpd="sng" algn="ctr">
                      <a:solidFill>
                        <a:srgbClr val="A5B7C6"/>
                      </a:solidFill>
                      <a:prstDash val="solid"/>
                      <a:round/>
                      <a:headEnd type="none" w="med" len="med"/>
                      <a:tailEnd type="none" w="med" len="med"/>
                    </a:lnL>
                    <a:lnR w="38100" cap="flat" cmpd="sng" algn="ctr">
                      <a:solidFill>
                        <a:srgbClr val="A5B7C6"/>
                      </a:solidFill>
                      <a:prstDash val="solid"/>
                      <a:round/>
                      <a:headEnd type="none" w="med" len="med"/>
                      <a:tailEnd type="none" w="med" len="med"/>
                    </a:lnR>
                    <a:lnT w="38100" cap="flat" cmpd="sng" algn="ctr">
                      <a:solidFill>
                        <a:srgbClr val="A5B7C6"/>
                      </a:solidFill>
                      <a:prstDash val="solid"/>
                      <a:round/>
                      <a:headEnd type="none" w="med" len="med"/>
                      <a:tailEnd type="none" w="med" len="med"/>
                    </a:lnT>
                    <a:lnB w="38100" cap="flat" cmpd="sng" algn="ctr">
                      <a:solidFill>
                        <a:srgbClr val="A5B7C6"/>
                      </a:solidFill>
                      <a:prstDash val="solid"/>
                      <a:round/>
                      <a:headEnd type="none" w="med" len="med"/>
                      <a:tailEnd type="none" w="med" len="med"/>
                    </a:lnB>
                    <a:solidFill>
                      <a:srgbClr val="133B5C"/>
                    </a:solidFill>
                  </a:tcPr>
                </a:tc>
                <a:tc>
                  <a:txBody>
                    <a:bodyPr/>
                    <a:lstStyle/>
                    <a:p>
                      <a:pPr algn="ctr">
                        <a:lnSpc>
                          <a:spcPts val="2940"/>
                        </a:lnSpc>
                        <a:defRPr/>
                      </a:pPr>
                      <a:r>
                        <a:rPr lang="en-US" sz="2100">
                          <a:solidFill>
                            <a:srgbClr val="081829"/>
                          </a:solidFill>
                          <a:latin typeface="Montserrat Semi-Bold"/>
                          <a:ea typeface="Montserrat Semi-Bold"/>
                          <a:cs typeface="Montserrat Semi-Bold"/>
                          <a:sym typeface="Montserrat Semi-Bold"/>
                        </a:rPr>
                        <a:t>600</a:t>
                      </a:r>
                      <a:endParaRPr lang="en-US" sz="1100"/>
                    </a:p>
                  </a:txBody>
                  <a:tcPr marL="190500" marR="190500" marT="190500" marB="190500" anchor="ctr">
                    <a:lnL w="38100" cap="flat" cmpd="sng" algn="ctr">
                      <a:solidFill>
                        <a:srgbClr val="A5B7C6"/>
                      </a:solidFill>
                      <a:prstDash val="solid"/>
                      <a:round/>
                      <a:headEnd type="none" w="med" len="med"/>
                      <a:tailEnd type="none" w="med" len="med"/>
                    </a:lnL>
                    <a:lnR w="38100" cap="flat" cmpd="sng" algn="ctr">
                      <a:solidFill>
                        <a:srgbClr val="A5B7C6"/>
                      </a:solidFill>
                      <a:prstDash val="solid"/>
                      <a:round/>
                      <a:headEnd type="none" w="med" len="med"/>
                      <a:tailEnd type="none" w="med" len="med"/>
                    </a:lnR>
                    <a:lnT w="38100" cap="flat" cmpd="sng" algn="ctr">
                      <a:solidFill>
                        <a:srgbClr val="A5B7C6"/>
                      </a:solidFill>
                      <a:prstDash val="solid"/>
                      <a:round/>
                      <a:headEnd type="none" w="med" len="med"/>
                      <a:tailEnd type="none" w="med" len="med"/>
                    </a:lnT>
                    <a:lnB w="38100" cap="flat" cmpd="sng" algn="ctr">
                      <a:solidFill>
                        <a:srgbClr val="A5B7C6"/>
                      </a:solidFill>
                      <a:prstDash val="solid"/>
                      <a:round/>
                      <a:headEnd type="none" w="med" len="med"/>
                      <a:tailEnd type="none" w="med" len="med"/>
                    </a:lnB>
                    <a:solidFill>
                      <a:srgbClr val="FFFFFF"/>
                    </a:solidFill>
                  </a:tcPr>
                </a:tc>
                <a:tc>
                  <a:txBody>
                    <a:bodyPr/>
                    <a:lstStyle/>
                    <a:p>
                      <a:pPr algn="ctr">
                        <a:lnSpc>
                          <a:spcPts val="2940"/>
                        </a:lnSpc>
                        <a:defRPr/>
                      </a:pPr>
                      <a:r>
                        <a:rPr lang="en-US" sz="2100">
                          <a:solidFill>
                            <a:srgbClr val="081829"/>
                          </a:solidFill>
                          <a:latin typeface="Montserrat Semi-Bold"/>
                          <a:ea typeface="Montserrat Semi-Bold"/>
                          <a:cs typeface="Montserrat Semi-Bold"/>
                          <a:sym typeface="Montserrat Semi-Bold"/>
                        </a:rPr>
                        <a:t>75+75+75</a:t>
                      </a:r>
                      <a:endParaRPr lang="en-US" sz="1100"/>
                    </a:p>
                  </a:txBody>
                  <a:tcPr marL="190500" marR="190500" marT="190500" marB="190500" anchor="ctr">
                    <a:lnL w="38100" cap="flat" cmpd="sng" algn="ctr">
                      <a:solidFill>
                        <a:srgbClr val="A5B7C6"/>
                      </a:solidFill>
                      <a:prstDash val="solid"/>
                      <a:round/>
                      <a:headEnd type="none" w="med" len="med"/>
                      <a:tailEnd type="none" w="med" len="med"/>
                    </a:lnL>
                    <a:lnR w="38100" cap="flat" cmpd="sng" algn="ctr">
                      <a:solidFill>
                        <a:srgbClr val="A5B7C6"/>
                      </a:solidFill>
                      <a:prstDash val="solid"/>
                      <a:round/>
                      <a:headEnd type="none" w="med" len="med"/>
                      <a:tailEnd type="none" w="med" len="med"/>
                    </a:lnR>
                    <a:lnT w="38100" cap="flat" cmpd="sng" algn="ctr">
                      <a:solidFill>
                        <a:srgbClr val="A5B7C6"/>
                      </a:solidFill>
                      <a:prstDash val="solid"/>
                      <a:round/>
                      <a:headEnd type="none" w="med" len="med"/>
                      <a:tailEnd type="none" w="med" len="med"/>
                    </a:lnT>
                    <a:lnB w="38100" cap="flat" cmpd="sng" algn="ctr">
                      <a:solidFill>
                        <a:srgbClr val="A5B7C6"/>
                      </a:solidFill>
                      <a:prstDash val="solid"/>
                      <a:round/>
                      <a:headEnd type="none" w="med" len="med"/>
                      <a:tailEnd type="none" w="med" len="med"/>
                    </a:lnB>
                    <a:solidFill>
                      <a:srgbClr val="FFFFFF"/>
                    </a:solidFill>
                  </a:tcPr>
                </a:tc>
                <a:tc>
                  <a:txBody>
                    <a:bodyPr/>
                    <a:lstStyle/>
                    <a:p>
                      <a:pPr algn="ctr">
                        <a:lnSpc>
                          <a:spcPts val="2940"/>
                        </a:lnSpc>
                        <a:defRPr/>
                      </a:pPr>
                      <a:r>
                        <a:rPr lang="en-US" sz="2100">
                          <a:solidFill>
                            <a:srgbClr val="081829"/>
                          </a:solidFill>
                          <a:latin typeface="Montserrat Semi-Bold"/>
                          <a:ea typeface="Montserrat Semi-Bold"/>
                          <a:cs typeface="Montserrat Semi-Bold"/>
                          <a:sym typeface="Montserrat Semi-Bold"/>
                        </a:rPr>
                        <a:t>75+75+75</a:t>
                      </a:r>
                      <a:endParaRPr lang="en-US" sz="1100"/>
                    </a:p>
                  </a:txBody>
                  <a:tcPr marL="190500" marR="190500" marT="190500" marB="190500" anchor="ctr">
                    <a:lnL w="38100" cap="flat" cmpd="sng" algn="ctr">
                      <a:solidFill>
                        <a:srgbClr val="A5B7C6"/>
                      </a:solidFill>
                      <a:prstDash val="solid"/>
                      <a:round/>
                      <a:headEnd type="none" w="med" len="med"/>
                      <a:tailEnd type="none" w="med" len="med"/>
                    </a:lnL>
                    <a:lnR w="38100" cap="flat" cmpd="sng" algn="ctr">
                      <a:solidFill>
                        <a:srgbClr val="A5B7C6"/>
                      </a:solidFill>
                      <a:prstDash val="solid"/>
                      <a:round/>
                      <a:headEnd type="none" w="med" len="med"/>
                      <a:tailEnd type="none" w="med" len="med"/>
                    </a:lnR>
                    <a:lnT w="38100" cap="flat" cmpd="sng" algn="ctr">
                      <a:solidFill>
                        <a:srgbClr val="A5B7C6"/>
                      </a:solidFill>
                      <a:prstDash val="solid"/>
                      <a:round/>
                      <a:headEnd type="none" w="med" len="med"/>
                      <a:tailEnd type="none" w="med" len="med"/>
                    </a:lnT>
                    <a:lnB w="38100" cap="flat" cmpd="sng" algn="ctr">
                      <a:solidFill>
                        <a:srgbClr val="A5B7C6"/>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909346">
                <a:tc>
                  <a:txBody>
                    <a:bodyPr/>
                    <a:lstStyle/>
                    <a:p>
                      <a:pPr algn="ctr">
                        <a:lnSpc>
                          <a:spcPts val="2940"/>
                        </a:lnSpc>
                        <a:defRPr/>
                      </a:pPr>
                      <a:r>
                        <a:rPr lang="en-US" sz="2100">
                          <a:solidFill>
                            <a:srgbClr val="FFFFFF"/>
                          </a:solidFill>
                          <a:latin typeface="Montserrat Bold"/>
                          <a:ea typeface="Montserrat Bold"/>
                          <a:cs typeface="Montserrat Bold"/>
                          <a:sym typeface="Montserrat Bold"/>
                        </a:rPr>
                        <a:t>PART 4</a:t>
                      </a:r>
                      <a:endParaRPr lang="en-US" sz="1100"/>
                    </a:p>
                  </a:txBody>
                  <a:tcPr marL="190500" marR="190500" marT="190500" marB="190500" anchor="ctr">
                    <a:lnL w="38100" cap="flat" cmpd="sng" algn="ctr">
                      <a:solidFill>
                        <a:srgbClr val="A5B7C6"/>
                      </a:solidFill>
                      <a:prstDash val="solid"/>
                      <a:round/>
                      <a:headEnd type="none" w="med" len="med"/>
                      <a:tailEnd type="none" w="med" len="med"/>
                    </a:lnL>
                    <a:lnR w="38100" cap="flat" cmpd="sng" algn="ctr">
                      <a:solidFill>
                        <a:srgbClr val="A5B7C6"/>
                      </a:solidFill>
                      <a:prstDash val="solid"/>
                      <a:round/>
                      <a:headEnd type="none" w="med" len="med"/>
                      <a:tailEnd type="none" w="med" len="med"/>
                    </a:lnR>
                    <a:lnT w="38100" cap="flat" cmpd="sng" algn="ctr">
                      <a:solidFill>
                        <a:srgbClr val="A5B7C6"/>
                      </a:solidFill>
                      <a:prstDash val="solid"/>
                      <a:round/>
                      <a:headEnd type="none" w="med" len="med"/>
                      <a:tailEnd type="none" w="med" len="med"/>
                    </a:lnT>
                    <a:lnB w="38100" cap="flat" cmpd="sng" algn="ctr">
                      <a:solidFill>
                        <a:srgbClr val="A5B7C6"/>
                      </a:solidFill>
                      <a:prstDash val="solid"/>
                      <a:round/>
                      <a:headEnd type="none" w="med" len="med"/>
                      <a:tailEnd type="none" w="med" len="med"/>
                    </a:lnB>
                    <a:solidFill>
                      <a:srgbClr val="133B5C"/>
                    </a:solidFill>
                  </a:tcPr>
                </a:tc>
                <a:tc>
                  <a:txBody>
                    <a:bodyPr/>
                    <a:lstStyle/>
                    <a:p>
                      <a:pPr algn="ctr">
                        <a:lnSpc>
                          <a:spcPts val="2940"/>
                        </a:lnSpc>
                        <a:defRPr/>
                      </a:pPr>
                      <a:r>
                        <a:rPr lang="en-US" sz="2100">
                          <a:solidFill>
                            <a:srgbClr val="081829"/>
                          </a:solidFill>
                          <a:latin typeface="Montserrat Semi-Bold"/>
                          <a:ea typeface="Montserrat Semi-Bold"/>
                          <a:cs typeface="Montserrat Semi-Bold"/>
                          <a:sym typeface="Montserrat Semi-Bold"/>
                        </a:rPr>
                        <a:t>...</a:t>
                      </a:r>
                      <a:endParaRPr lang="en-US" sz="1100"/>
                    </a:p>
                  </a:txBody>
                  <a:tcPr marL="190500" marR="190500" marT="190500" marB="190500" anchor="ctr">
                    <a:lnL w="38100" cap="flat" cmpd="sng" algn="ctr">
                      <a:solidFill>
                        <a:srgbClr val="A5B7C6"/>
                      </a:solidFill>
                      <a:prstDash val="solid"/>
                      <a:round/>
                      <a:headEnd type="none" w="med" len="med"/>
                      <a:tailEnd type="none" w="med" len="med"/>
                    </a:lnL>
                    <a:lnR w="38100" cap="flat" cmpd="sng" algn="ctr">
                      <a:solidFill>
                        <a:srgbClr val="A5B7C6"/>
                      </a:solidFill>
                      <a:prstDash val="solid"/>
                      <a:round/>
                      <a:headEnd type="none" w="med" len="med"/>
                      <a:tailEnd type="none" w="med" len="med"/>
                    </a:lnR>
                    <a:lnT w="38100" cap="flat" cmpd="sng" algn="ctr">
                      <a:solidFill>
                        <a:srgbClr val="A5B7C6"/>
                      </a:solidFill>
                      <a:prstDash val="solid"/>
                      <a:round/>
                      <a:headEnd type="none" w="med" len="med"/>
                      <a:tailEnd type="none" w="med" len="med"/>
                    </a:lnT>
                    <a:lnB w="38100" cap="flat" cmpd="sng" algn="ctr">
                      <a:solidFill>
                        <a:srgbClr val="A5B7C6"/>
                      </a:solidFill>
                      <a:prstDash val="solid"/>
                      <a:round/>
                      <a:headEnd type="none" w="med" len="med"/>
                      <a:tailEnd type="none" w="med" len="med"/>
                    </a:lnB>
                    <a:solidFill>
                      <a:srgbClr val="E6ECF2"/>
                    </a:solidFill>
                  </a:tcPr>
                </a:tc>
                <a:tc>
                  <a:txBody>
                    <a:bodyPr/>
                    <a:lstStyle/>
                    <a:p>
                      <a:pPr algn="ctr">
                        <a:lnSpc>
                          <a:spcPts val="2940"/>
                        </a:lnSpc>
                        <a:defRPr/>
                      </a:pPr>
                      <a:r>
                        <a:rPr lang="en-US" sz="2100">
                          <a:solidFill>
                            <a:srgbClr val="081829"/>
                          </a:solidFill>
                          <a:latin typeface="Montserrat Semi-Bold"/>
                          <a:ea typeface="Montserrat Semi-Bold"/>
                          <a:cs typeface="Montserrat Semi-Bold"/>
                          <a:sym typeface="Montserrat Semi-Bold"/>
                        </a:rPr>
                        <a:t>...</a:t>
                      </a:r>
                      <a:endParaRPr lang="en-US" sz="1100"/>
                    </a:p>
                  </a:txBody>
                  <a:tcPr marL="190500" marR="190500" marT="190500" marB="190500" anchor="ctr">
                    <a:lnL w="38100" cap="flat" cmpd="sng" algn="ctr">
                      <a:solidFill>
                        <a:srgbClr val="A5B7C6"/>
                      </a:solidFill>
                      <a:prstDash val="solid"/>
                      <a:round/>
                      <a:headEnd type="none" w="med" len="med"/>
                      <a:tailEnd type="none" w="med" len="med"/>
                    </a:lnL>
                    <a:lnR w="38100" cap="flat" cmpd="sng" algn="ctr">
                      <a:solidFill>
                        <a:srgbClr val="A5B7C6"/>
                      </a:solidFill>
                      <a:prstDash val="solid"/>
                      <a:round/>
                      <a:headEnd type="none" w="med" len="med"/>
                      <a:tailEnd type="none" w="med" len="med"/>
                    </a:lnR>
                    <a:lnT w="38100" cap="flat" cmpd="sng" algn="ctr">
                      <a:solidFill>
                        <a:srgbClr val="A5B7C6"/>
                      </a:solidFill>
                      <a:prstDash val="solid"/>
                      <a:round/>
                      <a:headEnd type="none" w="med" len="med"/>
                      <a:tailEnd type="none" w="med" len="med"/>
                    </a:lnT>
                    <a:lnB w="38100" cap="flat" cmpd="sng" algn="ctr">
                      <a:solidFill>
                        <a:srgbClr val="A5B7C6"/>
                      </a:solidFill>
                      <a:prstDash val="solid"/>
                      <a:round/>
                      <a:headEnd type="none" w="med" len="med"/>
                      <a:tailEnd type="none" w="med" len="med"/>
                    </a:lnB>
                    <a:solidFill>
                      <a:srgbClr val="E6ECF2"/>
                    </a:solidFill>
                  </a:tcPr>
                </a:tc>
                <a:tc>
                  <a:txBody>
                    <a:bodyPr/>
                    <a:lstStyle/>
                    <a:p>
                      <a:pPr algn="ctr">
                        <a:lnSpc>
                          <a:spcPts val="2940"/>
                        </a:lnSpc>
                        <a:defRPr/>
                      </a:pPr>
                      <a:r>
                        <a:rPr lang="en-US" sz="2100">
                          <a:solidFill>
                            <a:srgbClr val="081829"/>
                          </a:solidFill>
                          <a:latin typeface="Montserrat Semi-Bold"/>
                          <a:ea typeface="Montserrat Semi-Bold"/>
                          <a:cs typeface="Montserrat Semi-Bold"/>
                          <a:sym typeface="Montserrat Semi-Bold"/>
                        </a:rPr>
                        <a:t>...</a:t>
                      </a:r>
                      <a:endParaRPr lang="en-US" sz="1100"/>
                    </a:p>
                  </a:txBody>
                  <a:tcPr marL="190500" marR="190500" marT="190500" marB="190500" anchor="ctr">
                    <a:lnL w="38100" cap="flat" cmpd="sng" algn="ctr">
                      <a:solidFill>
                        <a:srgbClr val="A5B7C6"/>
                      </a:solidFill>
                      <a:prstDash val="solid"/>
                      <a:round/>
                      <a:headEnd type="none" w="med" len="med"/>
                      <a:tailEnd type="none" w="med" len="med"/>
                    </a:lnL>
                    <a:lnR w="38100" cap="flat" cmpd="sng" algn="ctr">
                      <a:solidFill>
                        <a:srgbClr val="A5B7C6"/>
                      </a:solidFill>
                      <a:prstDash val="solid"/>
                      <a:round/>
                      <a:headEnd type="none" w="med" len="med"/>
                      <a:tailEnd type="none" w="med" len="med"/>
                    </a:lnR>
                    <a:lnT w="38100" cap="flat" cmpd="sng" algn="ctr">
                      <a:solidFill>
                        <a:srgbClr val="A5B7C6"/>
                      </a:solidFill>
                      <a:prstDash val="solid"/>
                      <a:round/>
                      <a:headEnd type="none" w="med" len="med"/>
                      <a:tailEnd type="none" w="med" len="med"/>
                    </a:lnT>
                    <a:lnB w="38100" cap="flat" cmpd="sng" algn="ctr">
                      <a:solidFill>
                        <a:srgbClr val="A5B7C6"/>
                      </a:solidFill>
                      <a:prstDash val="solid"/>
                      <a:round/>
                      <a:headEnd type="none" w="med" len="med"/>
                      <a:tailEnd type="none" w="med" len="med"/>
                    </a:lnB>
                    <a:solidFill>
                      <a:srgbClr val="E6ECF2"/>
                    </a:solidFill>
                  </a:tcPr>
                </a:tc>
                <a:extLst>
                  <a:ext uri="{0D108BD9-81ED-4DB2-BD59-A6C34878D82A}">
                    <a16:rowId xmlns:a16="http://schemas.microsoft.com/office/drawing/2014/main" val="10004"/>
                  </a:ext>
                </a:extLst>
              </a:tr>
              <a:tr h="909346">
                <a:tc>
                  <a:txBody>
                    <a:bodyPr/>
                    <a:lstStyle/>
                    <a:p>
                      <a:pPr algn="ctr">
                        <a:lnSpc>
                          <a:spcPts val="2940"/>
                        </a:lnSpc>
                        <a:defRPr/>
                      </a:pPr>
                      <a:r>
                        <a:rPr lang="en-US" sz="2100">
                          <a:solidFill>
                            <a:srgbClr val="FFFFFF"/>
                          </a:solidFill>
                          <a:latin typeface="Montserrat Bold"/>
                          <a:ea typeface="Montserrat Bold"/>
                          <a:cs typeface="Montserrat Bold"/>
                          <a:sym typeface="Montserrat Bold"/>
                        </a:rPr>
                        <a:t>PART 5</a:t>
                      </a:r>
                      <a:endParaRPr lang="en-US" sz="1100"/>
                    </a:p>
                  </a:txBody>
                  <a:tcPr marL="190500" marR="190500" marT="190500" marB="190500" anchor="ctr">
                    <a:lnL w="38100" cap="flat" cmpd="sng" algn="ctr">
                      <a:solidFill>
                        <a:srgbClr val="A5B7C6"/>
                      </a:solidFill>
                      <a:prstDash val="solid"/>
                      <a:round/>
                      <a:headEnd type="none" w="med" len="med"/>
                      <a:tailEnd type="none" w="med" len="med"/>
                    </a:lnL>
                    <a:lnR w="38100" cap="flat" cmpd="sng" algn="ctr">
                      <a:solidFill>
                        <a:srgbClr val="A5B7C6"/>
                      </a:solidFill>
                      <a:prstDash val="solid"/>
                      <a:round/>
                      <a:headEnd type="none" w="med" len="med"/>
                      <a:tailEnd type="none" w="med" len="med"/>
                    </a:lnR>
                    <a:lnT w="38100" cap="flat" cmpd="sng" algn="ctr">
                      <a:solidFill>
                        <a:srgbClr val="A5B7C6"/>
                      </a:solidFill>
                      <a:prstDash val="solid"/>
                      <a:round/>
                      <a:headEnd type="none" w="med" len="med"/>
                      <a:tailEnd type="none" w="med" len="med"/>
                    </a:lnT>
                    <a:lnB w="38100" cap="flat" cmpd="sng" algn="ctr">
                      <a:solidFill>
                        <a:srgbClr val="A5B7C6"/>
                      </a:solidFill>
                      <a:prstDash val="solid"/>
                      <a:round/>
                      <a:headEnd type="none" w="med" len="med"/>
                      <a:tailEnd type="none" w="med" len="med"/>
                    </a:lnB>
                    <a:solidFill>
                      <a:srgbClr val="133B5C"/>
                    </a:solidFill>
                  </a:tcPr>
                </a:tc>
                <a:tc>
                  <a:txBody>
                    <a:bodyPr/>
                    <a:lstStyle/>
                    <a:p>
                      <a:pPr algn="ctr">
                        <a:lnSpc>
                          <a:spcPts val="2940"/>
                        </a:lnSpc>
                        <a:defRPr/>
                      </a:pPr>
                      <a:r>
                        <a:rPr lang="en-US" sz="2100">
                          <a:solidFill>
                            <a:srgbClr val="081829"/>
                          </a:solidFill>
                          <a:latin typeface="Montserrat Semi-Bold"/>
                          <a:ea typeface="Montserrat Semi-Bold"/>
                          <a:cs typeface="Montserrat Semi-Bold"/>
                          <a:sym typeface="Montserrat Semi-Bold"/>
                        </a:rPr>
                        <a:t>...</a:t>
                      </a:r>
                      <a:endParaRPr lang="en-US" sz="1100"/>
                    </a:p>
                  </a:txBody>
                  <a:tcPr marL="190500" marR="190500" marT="190500" marB="190500" anchor="ctr">
                    <a:lnL w="38100" cap="flat" cmpd="sng" algn="ctr">
                      <a:solidFill>
                        <a:srgbClr val="A5B7C6"/>
                      </a:solidFill>
                      <a:prstDash val="solid"/>
                      <a:round/>
                      <a:headEnd type="none" w="med" len="med"/>
                      <a:tailEnd type="none" w="med" len="med"/>
                    </a:lnL>
                    <a:lnR w="38100" cap="flat" cmpd="sng" algn="ctr">
                      <a:solidFill>
                        <a:srgbClr val="A5B7C6"/>
                      </a:solidFill>
                      <a:prstDash val="solid"/>
                      <a:round/>
                      <a:headEnd type="none" w="med" len="med"/>
                      <a:tailEnd type="none" w="med" len="med"/>
                    </a:lnR>
                    <a:lnT w="38100" cap="flat" cmpd="sng" algn="ctr">
                      <a:solidFill>
                        <a:srgbClr val="A5B7C6"/>
                      </a:solidFill>
                      <a:prstDash val="solid"/>
                      <a:round/>
                      <a:headEnd type="none" w="med" len="med"/>
                      <a:tailEnd type="none" w="med" len="med"/>
                    </a:lnT>
                    <a:lnB w="38100" cap="flat" cmpd="sng" algn="ctr">
                      <a:solidFill>
                        <a:srgbClr val="A5B7C6"/>
                      </a:solidFill>
                      <a:prstDash val="solid"/>
                      <a:round/>
                      <a:headEnd type="none" w="med" len="med"/>
                      <a:tailEnd type="none" w="med" len="med"/>
                    </a:lnB>
                    <a:solidFill>
                      <a:srgbClr val="FFFFFF"/>
                    </a:solidFill>
                  </a:tcPr>
                </a:tc>
                <a:tc>
                  <a:txBody>
                    <a:bodyPr/>
                    <a:lstStyle/>
                    <a:p>
                      <a:pPr algn="ctr">
                        <a:lnSpc>
                          <a:spcPts val="2940"/>
                        </a:lnSpc>
                        <a:defRPr/>
                      </a:pPr>
                      <a:r>
                        <a:rPr lang="en-US" sz="2100">
                          <a:solidFill>
                            <a:srgbClr val="081829"/>
                          </a:solidFill>
                          <a:latin typeface="Montserrat Semi-Bold"/>
                          <a:ea typeface="Montserrat Semi-Bold"/>
                          <a:cs typeface="Montserrat Semi-Bold"/>
                          <a:sym typeface="Montserrat Semi-Bold"/>
                        </a:rPr>
                        <a:t>...</a:t>
                      </a:r>
                      <a:endParaRPr lang="en-US" sz="1100"/>
                    </a:p>
                  </a:txBody>
                  <a:tcPr marL="190500" marR="190500" marT="190500" marB="190500" anchor="ctr">
                    <a:lnL w="38100" cap="flat" cmpd="sng" algn="ctr">
                      <a:solidFill>
                        <a:srgbClr val="A5B7C6"/>
                      </a:solidFill>
                      <a:prstDash val="solid"/>
                      <a:round/>
                      <a:headEnd type="none" w="med" len="med"/>
                      <a:tailEnd type="none" w="med" len="med"/>
                    </a:lnL>
                    <a:lnR w="38100" cap="flat" cmpd="sng" algn="ctr">
                      <a:solidFill>
                        <a:srgbClr val="A5B7C6"/>
                      </a:solidFill>
                      <a:prstDash val="solid"/>
                      <a:round/>
                      <a:headEnd type="none" w="med" len="med"/>
                      <a:tailEnd type="none" w="med" len="med"/>
                    </a:lnR>
                    <a:lnT w="38100" cap="flat" cmpd="sng" algn="ctr">
                      <a:solidFill>
                        <a:srgbClr val="A5B7C6"/>
                      </a:solidFill>
                      <a:prstDash val="solid"/>
                      <a:round/>
                      <a:headEnd type="none" w="med" len="med"/>
                      <a:tailEnd type="none" w="med" len="med"/>
                    </a:lnT>
                    <a:lnB w="38100" cap="flat" cmpd="sng" algn="ctr">
                      <a:solidFill>
                        <a:srgbClr val="A5B7C6"/>
                      </a:solidFill>
                      <a:prstDash val="solid"/>
                      <a:round/>
                      <a:headEnd type="none" w="med" len="med"/>
                      <a:tailEnd type="none" w="med" len="med"/>
                    </a:lnB>
                    <a:solidFill>
                      <a:srgbClr val="FFFFFF"/>
                    </a:solidFill>
                  </a:tcPr>
                </a:tc>
                <a:tc>
                  <a:txBody>
                    <a:bodyPr/>
                    <a:lstStyle/>
                    <a:p>
                      <a:pPr algn="ctr">
                        <a:lnSpc>
                          <a:spcPts val="2940"/>
                        </a:lnSpc>
                        <a:defRPr/>
                      </a:pPr>
                      <a:r>
                        <a:rPr lang="en-US" sz="2100">
                          <a:solidFill>
                            <a:srgbClr val="081829"/>
                          </a:solidFill>
                          <a:latin typeface="Montserrat Semi-Bold"/>
                          <a:ea typeface="Montserrat Semi-Bold"/>
                          <a:cs typeface="Montserrat Semi-Bold"/>
                          <a:sym typeface="Montserrat Semi-Bold"/>
                        </a:rPr>
                        <a:t>...</a:t>
                      </a:r>
                      <a:endParaRPr lang="en-US" sz="1100"/>
                    </a:p>
                  </a:txBody>
                  <a:tcPr marL="190500" marR="190500" marT="190500" marB="190500" anchor="ctr">
                    <a:lnL w="38100" cap="flat" cmpd="sng" algn="ctr">
                      <a:solidFill>
                        <a:srgbClr val="A5B7C6"/>
                      </a:solidFill>
                      <a:prstDash val="solid"/>
                      <a:round/>
                      <a:headEnd type="none" w="med" len="med"/>
                      <a:tailEnd type="none" w="med" len="med"/>
                    </a:lnL>
                    <a:lnR w="38100" cap="flat" cmpd="sng" algn="ctr">
                      <a:solidFill>
                        <a:srgbClr val="A5B7C6"/>
                      </a:solidFill>
                      <a:prstDash val="solid"/>
                      <a:round/>
                      <a:headEnd type="none" w="med" len="med"/>
                      <a:tailEnd type="none" w="med" len="med"/>
                    </a:lnR>
                    <a:lnT w="38100" cap="flat" cmpd="sng" algn="ctr">
                      <a:solidFill>
                        <a:srgbClr val="A5B7C6"/>
                      </a:solidFill>
                      <a:prstDash val="solid"/>
                      <a:round/>
                      <a:headEnd type="none" w="med" len="med"/>
                      <a:tailEnd type="none" w="med" len="med"/>
                    </a:lnT>
                    <a:lnB w="38100" cap="flat" cmpd="sng" algn="ctr">
                      <a:solidFill>
                        <a:srgbClr val="A5B7C6"/>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909346">
                <a:tc>
                  <a:txBody>
                    <a:bodyPr/>
                    <a:lstStyle/>
                    <a:p>
                      <a:pPr algn="ctr">
                        <a:lnSpc>
                          <a:spcPts val="2940"/>
                        </a:lnSpc>
                        <a:defRPr/>
                      </a:pPr>
                      <a:r>
                        <a:rPr lang="en-US" sz="2100">
                          <a:solidFill>
                            <a:srgbClr val="FFFFFF"/>
                          </a:solidFill>
                          <a:latin typeface="Montserrat Bold"/>
                          <a:ea typeface="Montserrat Bold"/>
                          <a:cs typeface="Montserrat Bold"/>
                          <a:sym typeface="Montserrat Bold"/>
                        </a:rPr>
                        <a:t>ALL DATASET</a:t>
                      </a:r>
                      <a:endParaRPr lang="en-US" sz="1100"/>
                    </a:p>
                  </a:txBody>
                  <a:tcPr marL="190500" marR="190500" marT="190500" marB="190500" anchor="ctr">
                    <a:lnL w="38100" cap="flat" cmpd="sng" algn="ctr">
                      <a:solidFill>
                        <a:srgbClr val="A5B7C6"/>
                      </a:solidFill>
                      <a:prstDash val="solid"/>
                      <a:round/>
                      <a:headEnd type="none" w="med" len="med"/>
                      <a:tailEnd type="none" w="med" len="med"/>
                    </a:lnL>
                    <a:lnR w="38100" cap="flat" cmpd="sng" algn="ctr">
                      <a:solidFill>
                        <a:srgbClr val="A5B7C6"/>
                      </a:solidFill>
                      <a:prstDash val="solid"/>
                      <a:round/>
                      <a:headEnd type="none" w="med" len="med"/>
                      <a:tailEnd type="none" w="med" len="med"/>
                    </a:lnR>
                    <a:lnT w="38100" cap="flat" cmpd="sng" algn="ctr">
                      <a:solidFill>
                        <a:srgbClr val="A5B7C6"/>
                      </a:solidFill>
                      <a:prstDash val="solid"/>
                      <a:round/>
                      <a:headEnd type="none" w="med" len="med"/>
                      <a:tailEnd type="none" w="med" len="med"/>
                    </a:lnT>
                    <a:lnB w="38100" cap="flat" cmpd="sng" algn="ctr">
                      <a:solidFill>
                        <a:srgbClr val="A5B7C6"/>
                      </a:solidFill>
                      <a:prstDash val="solid"/>
                      <a:round/>
                      <a:headEnd type="none" w="med" len="med"/>
                      <a:tailEnd type="none" w="med" len="med"/>
                    </a:lnB>
                    <a:solidFill>
                      <a:srgbClr val="133B5C"/>
                    </a:solidFill>
                  </a:tcPr>
                </a:tc>
                <a:tc>
                  <a:txBody>
                    <a:bodyPr/>
                    <a:lstStyle/>
                    <a:p>
                      <a:pPr algn="ctr">
                        <a:lnSpc>
                          <a:spcPts val="2940"/>
                        </a:lnSpc>
                        <a:defRPr/>
                      </a:pPr>
                      <a:r>
                        <a:rPr lang="en-US" sz="2100">
                          <a:solidFill>
                            <a:srgbClr val="081829"/>
                          </a:solidFill>
                          <a:latin typeface="Montserrat Semi-Bold"/>
                          <a:ea typeface="Montserrat Semi-Bold"/>
                          <a:cs typeface="Montserrat Semi-Bold"/>
                          <a:sym typeface="Montserrat Semi-Bold"/>
                        </a:rPr>
                        <a:t>3000</a:t>
                      </a:r>
                      <a:endParaRPr lang="en-US" sz="1100"/>
                    </a:p>
                  </a:txBody>
                  <a:tcPr marL="190500" marR="190500" marT="190500" marB="190500" anchor="ctr">
                    <a:lnL w="38100" cap="flat" cmpd="sng" algn="ctr">
                      <a:solidFill>
                        <a:srgbClr val="A5B7C6"/>
                      </a:solidFill>
                      <a:prstDash val="solid"/>
                      <a:round/>
                      <a:headEnd type="none" w="med" len="med"/>
                      <a:tailEnd type="none" w="med" len="med"/>
                    </a:lnL>
                    <a:lnR w="38100" cap="flat" cmpd="sng" algn="ctr">
                      <a:solidFill>
                        <a:srgbClr val="A5B7C6"/>
                      </a:solidFill>
                      <a:prstDash val="solid"/>
                      <a:round/>
                      <a:headEnd type="none" w="med" len="med"/>
                      <a:tailEnd type="none" w="med" len="med"/>
                    </a:lnR>
                    <a:lnT w="38100" cap="flat" cmpd="sng" algn="ctr">
                      <a:solidFill>
                        <a:srgbClr val="A5B7C6"/>
                      </a:solidFill>
                      <a:prstDash val="solid"/>
                      <a:round/>
                      <a:headEnd type="none" w="med" len="med"/>
                      <a:tailEnd type="none" w="med" len="med"/>
                    </a:lnT>
                    <a:lnB w="38100" cap="flat" cmpd="sng" algn="ctr">
                      <a:solidFill>
                        <a:srgbClr val="A5B7C6"/>
                      </a:solidFill>
                      <a:prstDash val="solid"/>
                      <a:round/>
                      <a:headEnd type="none" w="med" len="med"/>
                      <a:tailEnd type="none" w="med" len="med"/>
                    </a:lnB>
                    <a:solidFill>
                      <a:srgbClr val="E6ECF2"/>
                    </a:solidFill>
                  </a:tcPr>
                </a:tc>
                <a:tc>
                  <a:txBody>
                    <a:bodyPr/>
                    <a:lstStyle/>
                    <a:p>
                      <a:pPr algn="ctr">
                        <a:lnSpc>
                          <a:spcPts val="2940"/>
                        </a:lnSpc>
                        <a:defRPr/>
                      </a:pPr>
                      <a:r>
                        <a:rPr lang="en-US" sz="2100">
                          <a:solidFill>
                            <a:srgbClr val="081829"/>
                          </a:solidFill>
                          <a:latin typeface="Montserrat Semi-Bold"/>
                          <a:ea typeface="Montserrat Semi-Bold"/>
                          <a:cs typeface="Montserrat Semi-Bold"/>
                          <a:sym typeface="Montserrat Semi-Bold"/>
                        </a:rPr>
                        <a:t>375</a:t>
                      </a:r>
                      <a:endParaRPr lang="en-US" sz="1100"/>
                    </a:p>
                  </a:txBody>
                  <a:tcPr marL="190500" marR="190500" marT="190500" marB="190500" anchor="ctr">
                    <a:lnL w="38100" cap="flat" cmpd="sng" algn="ctr">
                      <a:solidFill>
                        <a:srgbClr val="A5B7C6"/>
                      </a:solidFill>
                      <a:prstDash val="solid"/>
                      <a:round/>
                      <a:headEnd type="none" w="med" len="med"/>
                      <a:tailEnd type="none" w="med" len="med"/>
                    </a:lnL>
                    <a:lnR w="38100" cap="flat" cmpd="sng" algn="ctr">
                      <a:solidFill>
                        <a:srgbClr val="A5B7C6"/>
                      </a:solidFill>
                      <a:prstDash val="solid"/>
                      <a:round/>
                      <a:headEnd type="none" w="med" len="med"/>
                      <a:tailEnd type="none" w="med" len="med"/>
                    </a:lnR>
                    <a:lnT w="38100" cap="flat" cmpd="sng" algn="ctr">
                      <a:solidFill>
                        <a:srgbClr val="A5B7C6"/>
                      </a:solidFill>
                      <a:prstDash val="solid"/>
                      <a:round/>
                      <a:headEnd type="none" w="med" len="med"/>
                      <a:tailEnd type="none" w="med" len="med"/>
                    </a:lnT>
                    <a:lnB w="38100" cap="flat" cmpd="sng" algn="ctr">
                      <a:solidFill>
                        <a:srgbClr val="A5B7C6"/>
                      </a:solidFill>
                      <a:prstDash val="solid"/>
                      <a:round/>
                      <a:headEnd type="none" w="med" len="med"/>
                      <a:tailEnd type="none" w="med" len="med"/>
                    </a:lnB>
                    <a:solidFill>
                      <a:srgbClr val="E6ECF2"/>
                    </a:solidFill>
                  </a:tcPr>
                </a:tc>
                <a:tc>
                  <a:txBody>
                    <a:bodyPr/>
                    <a:lstStyle/>
                    <a:p>
                      <a:pPr algn="ctr">
                        <a:lnSpc>
                          <a:spcPts val="2940"/>
                        </a:lnSpc>
                        <a:defRPr/>
                      </a:pPr>
                      <a:r>
                        <a:rPr lang="en-US" sz="2100">
                          <a:solidFill>
                            <a:srgbClr val="081829"/>
                          </a:solidFill>
                          <a:latin typeface="Montserrat Semi-Bold"/>
                          <a:ea typeface="Montserrat Semi-Bold"/>
                          <a:cs typeface="Montserrat Semi-Bold"/>
                          <a:sym typeface="Montserrat Semi-Bold"/>
                        </a:rPr>
                        <a:t>375</a:t>
                      </a:r>
                      <a:endParaRPr lang="en-US" sz="1100"/>
                    </a:p>
                  </a:txBody>
                  <a:tcPr marL="190500" marR="190500" marT="190500" marB="190500" anchor="ctr">
                    <a:lnL w="38100" cap="flat" cmpd="sng" algn="ctr">
                      <a:solidFill>
                        <a:srgbClr val="A5B7C6"/>
                      </a:solidFill>
                      <a:prstDash val="solid"/>
                      <a:round/>
                      <a:headEnd type="none" w="med" len="med"/>
                      <a:tailEnd type="none" w="med" len="med"/>
                    </a:lnL>
                    <a:lnR w="38100" cap="flat" cmpd="sng" algn="ctr">
                      <a:solidFill>
                        <a:srgbClr val="A5B7C6"/>
                      </a:solidFill>
                      <a:prstDash val="solid"/>
                      <a:round/>
                      <a:headEnd type="none" w="med" len="med"/>
                      <a:tailEnd type="none" w="med" len="med"/>
                    </a:lnR>
                    <a:lnT w="38100" cap="flat" cmpd="sng" algn="ctr">
                      <a:solidFill>
                        <a:srgbClr val="A5B7C6"/>
                      </a:solidFill>
                      <a:prstDash val="solid"/>
                      <a:round/>
                      <a:headEnd type="none" w="med" len="med"/>
                      <a:tailEnd type="none" w="med" len="med"/>
                    </a:lnT>
                    <a:lnB w="38100" cap="flat" cmpd="sng" algn="ctr">
                      <a:solidFill>
                        <a:srgbClr val="A5B7C6"/>
                      </a:solidFill>
                      <a:prstDash val="solid"/>
                      <a:round/>
                      <a:headEnd type="none" w="med" len="med"/>
                      <a:tailEnd type="none" w="med" len="med"/>
                    </a:lnB>
                    <a:solidFill>
                      <a:srgbClr val="E6ECF2"/>
                    </a:solidFill>
                  </a:tcPr>
                </a:tc>
                <a:extLst>
                  <a:ext uri="{0D108BD9-81ED-4DB2-BD59-A6C34878D82A}">
                    <a16:rowId xmlns:a16="http://schemas.microsoft.com/office/drawing/2014/main" val="10006"/>
                  </a:ext>
                </a:extLst>
              </a:tr>
            </a:tbl>
          </a:graphicData>
        </a:graphic>
      </p:graphicFrame>
      <p:sp>
        <p:nvSpPr>
          <p:cNvPr id="5" name="TextBox 5"/>
          <p:cNvSpPr txBox="1"/>
          <p:nvPr/>
        </p:nvSpPr>
        <p:spPr>
          <a:xfrm>
            <a:off x="4698616" y="742950"/>
            <a:ext cx="8890769" cy="689585"/>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&lt;MODEL VE DEĞERLENDİRME&gt;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pic>
        <p:nvPicPr>
          <p:cNvPr id="4" name="Picture 4"/>
          <p:cNvPicPr>
            <a:picLocks noChangeAspect="1"/>
          </p:cNvPicPr>
          <p:nvPr/>
        </p:nvPicPr>
        <p:blipFill>
          <a:blip r:embed="rId3"/>
          <a:stretch>
            <a:fillRect/>
          </a:stretch>
        </p:blipFill>
        <p:spPr>
          <a:xfrm>
            <a:off x="301030" y="902157"/>
            <a:ext cx="8739060" cy="8846345"/>
          </a:xfrm>
          <a:prstGeom prst="rect">
            <a:avLst/>
          </a:prstGeom>
        </p:spPr>
      </p:pic>
      <p:sp>
        <p:nvSpPr>
          <p:cNvPr id="5" name="Freeform 5"/>
          <p:cNvSpPr/>
          <p:nvPr/>
        </p:nvSpPr>
        <p:spPr>
          <a:xfrm>
            <a:off x="10189017" y="2515466"/>
            <a:ext cx="643994" cy="643939"/>
          </a:xfrm>
          <a:custGeom>
            <a:avLst/>
            <a:gdLst/>
            <a:ahLst/>
            <a:cxnLst/>
            <a:rect l="l" t="t" r="r" b="b"/>
            <a:pathLst>
              <a:path w="643994" h="643939">
                <a:moveTo>
                  <a:pt x="0" y="0"/>
                </a:moveTo>
                <a:lnTo>
                  <a:pt x="643994" y="0"/>
                </a:lnTo>
                <a:lnTo>
                  <a:pt x="643994" y="643939"/>
                </a:lnTo>
                <a:lnTo>
                  <a:pt x="0" y="6439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10341417" y="3528578"/>
            <a:ext cx="6021881" cy="4341669"/>
            <a:chOff x="0" y="0"/>
            <a:chExt cx="1769735" cy="1275947"/>
          </a:xfrm>
        </p:grpSpPr>
        <p:sp>
          <p:nvSpPr>
            <p:cNvPr id="7" name="Freeform 7"/>
            <p:cNvSpPr/>
            <p:nvPr/>
          </p:nvSpPr>
          <p:spPr>
            <a:xfrm>
              <a:off x="0" y="0"/>
              <a:ext cx="1769735" cy="1275947"/>
            </a:xfrm>
            <a:custGeom>
              <a:avLst/>
              <a:gdLst/>
              <a:ahLst/>
              <a:cxnLst/>
              <a:rect l="l" t="t" r="r" b="b"/>
              <a:pathLst>
                <a:path w="1769735" h="1275947">
                  <a:moveTo>
                    <a:pt x="65567" y="0"/>
                  </a:moveTo>
                  <a:lnTo>
                    <a:pt x="1704168" y="0"/>
                  </a:lnTo>
                  <a:cubicBezTo>
                    <a:pt x="1721557" y="0"/>
                    <a:pt x="1738234" y="6908"/>
                    <a:pt x="1750531" y="19204"/>
                  </a:cubicBezTo>
                  <a:cubicBezTo>
                    <a:pt x="1762827" y="31500"/>
                    <a:pt x="1769735" y="48178"/>
                    <a:pt x="1769735" y="65567"/>
                  </a:cubicBezTo>
                  <a:lnTo>
                    <a:pt x="1769735" y="1210380"/>
                  </a:lnTo>
                  <a:cubicBezTo>
                    <a:pt x="1769735" y="1246592"/>
                    <a:pt x="1740379" y="1275947"/>
                    <a:pt x="1704168" y="1275947"/>
                  </a:cubicBezTo>
                  <a:lnTo>
                    <a:pt x="65567" y="1275947"/>
                  </a:lnTo>
                  <a:cubicBezTo>
                    <a:pt x="29355" y="1275947"/>
                    <a:pt x="0" y="1246592"/>
                    <a:pt x="0" y="1210380"/>
                  </a:cubicBezTo>
                  <a:lnTo>
                    <a:pt x="0" y="65567"/>
                  </a:lnTo>
                  <a:cubicBezTo>
                    <a:pt x="0" y="29355"/>
                    <a:pt x="29355" y="0"/>
                    <a:pt x="65567" y="0"/>
                  </a:cubicBezTo>
                  <a:close/>
                </a:path>
              </a:pathLst>
            </a:custGeom>
            <a:solidFill>
              <a:srgbClr val="FCFCFC"/>
            </a:solidFill>
            <a:ln w="38100" cap="rnd">
              <a:solidFill>
                <a:srgbClr val="000000"/>
              </a:solidFill>
              <a:prstDash val="solid"/>
              <a:round/>
            </a:ln>
          </p:spPr>
        </p:sp>
        <p:sp>
          <p:nvSpPr>
            <p:cNvPr id="8" name="TextBox 8"/>
            <p:cNvSpPr txBox="1"/>
            <p:nvPr/>
          </p:nvSpPr>
          <p:spPr>
            <a:xfrm>
              <a:off x="0" y="9525"/>
              <a:ext cx="1769735" cy="1266422"/>
            </a:xfrm>
            <a:prstGeom prst="rect">
              <a:avLst/>
            </a:prstGeom>
          </p:spPr>
          <p:txBody>
            <a:bodyPr lIns="50800" tIns="50800" rIns="50800" bIns="50800" rtlCol="0" anchor="ctr"/>
            <a:lstStyle/>
            <a:p>
              <a:pPr algn="ctr">
                <a:lnSpc>
                  <a:spcPts val="2879"/>
                </a:lnSpc>
              </a:pPr>
              <a:endParaRPr/>
            </a:p>
          </p:txBody>
        </p:sp>
      </p:grpSp>
      <p:sp>
        <p:nvSpPr>
          <p:cNvPr id="9" name="TextBox 9"/>
          <p:cNvSpPr txBox="1"/>
          <p:nvPr/>
        </p:nvSpPr>
        <p:spPr>
          <a:xfrm>
            <a:off x="10993160" y="2598423"/>
            <a:ext cx="5962944" cy="443880"/>
          </a:xfrm>
          <a:prstGeom prst="rect">
            <a:avLst/>
          </a:prstGeom>
        </p:spPr>
        <p:txBody>
          <a:bodyPr lIns="0" tIns="0" rIns="0" bIns="0" rtlCol="0" anchor="t">
            <a:spAutoFit/>
          </a:bodyPr>
          <a:lstStyle/>
          <a:p>
            <a:pPr algn="l">
              <a:lnSpc>
                <a:spcPts val="3548"/>
              </a:lnSpc>
            </a:pPr>
            <a:r>
              <a:rPr lang="en-US" sz="2957" spc="26">
                <a:solidFill>
                  <a:srgbClr val="060736"/>
                </a:solidFill>
                <a:latin typeface="Montserrat Bold"/>
                <a:ea typeface="Montserrat Bold"/>
                <a:cs typeface="Montserrat Bold"/>
                <a:sym typeface="Montserrat Bold"/>
              </a:rPr>
              <a:t>F1_triplet neden düşük?</a:t>
            </a:r>
          </a:p>
        </p:txBody>
      </p:sp>
      <p:sp>
        <p:nvSpPr>
          <p:cNvPr id="10" name="TextBox 10"/>
          <p:cNvSpPr txBox="1"/>
          <p:nvPr/>
        </p:nvSpPr>
        <p:spPr>
          <a:xfrm>
            <a:off x="10800473" y="5882991"/>
            <a:ext cx="5103769" cy="341446"/>
          </a:xfrm>
          <a:prstGeom prst="rect">
            <a:avLst/>
          </a:prstGeom>
        </p:spPr>
        <p:txBody>
          <a:bodyPr lIns="0" tIns="0" rIns="0" bIns="0" rtlCol="0" anchor="t">
            <a:spAutoFit/>
          </a:bodyPr>
          <a:lstStyle/>
          <a:p>
            <a:pPr algn="ctr">
              <a:lnSpc>
                <a:spcPts val="2688"/>
              </a:lnSpc>
              <a:spcBef>
                <a:spcPct val="0"/>
              </a:spcBef>
            </a:pPr>
            <a:r>
              <a:rPr lang="en-US" sz="2240">
                <a:solidFill>
                  <a:srgbClr val="060736"/>
                </a:solidFill>
                <a:latin typeface="Montserrat"/>
                <a:ea typeface="Montserrat"/>
                <a:cs typeface="Montserrat"/>
                <a:sym typeface="Montserrat"/>
              </a:rPr>
              <a:t>[”Turkcell”, “</a:t>
            </a:r>
            <a:r>
              <a:rPr lang="en-US" sz="2240">
                <a:solidFill>
                  <a:srgbClr val="000000"/>
                </a:solidFill>
                <a:latin typeface="Montserrat Bold"/>
                <a:ea typeface="Montserrat Bold"/>
                <a:cs typeface="Montserrat Bold"/>
                <a:sym typeface="Montserrat Bold"/>
              </a:rPr>
              <a:t>çok güzeldi</a:t>
            </a:r>
            <a:r>
              <a:rPr lang="en-US" sz="2240">
                <a:solidFill>
                  <a:srgbClr val="060736"/>
                </a:solidFill>
                <a:latin typeface="Montserrat"/>
                <a:ea typeface="Montserrat"/>
                <a:cs typeface="Montserrat"/>
                <a:sym typeface="Montserrat"/>
              </a:rPr>
              <a:t>”, “Positive”]</a:t>
            </a:r>
          </a:p>
        </p:txBody>
      </p:sp>
      <p:sp>
        <p:nvSpPr>
          <p:cNvPr id="11" name="TextBox 11"/>
          <p:cNvSpPr txBox="1"/>
          <p:nvPr/>
        </p:nvSpPr>
        <p:spPr>
          <a:xfrm>
            <a:off x="10800473" y="4451446"/>
            <a:ext cx="4440832" cy="341446"/>
          </a:xfrm>
          <a:prstGeom prst="rect">
            <a:avLst/>
          </a:prstGeom>
        </p:spPr>
        <p:txBody>
          <a:bodyPr lIns="0" tIns="0" rIns="0" bIns="0" rtlCol="0" anchor="t">
            <a:spAutoFit/>
          </a:bodyPr>
          <a:lstStyle/>
          <a:p>
            <a:pPr algn="ctr">
              <a:lnSpc>
                <a:spcPts val="2688"/>
              </a:lnSpc>
              <a:spcBef>
                <a:spcPct val="0"/>
              </a:spcBef>
            </a:pPr>
            <a:r>
              <a:rPr lang="en-US" sz="2240">
                <a:solidFill>
                  <a:srgbClr val="060736"/>
                </a:solidFill>
                <a:latin typeface="Montserrat"/>
                <a:ea typeface="Montserrat"/>
                <a:cs typeface="Montserrat"/>
                <a:sym typeface="Montserrat"/>
              </a:rPr>
              <a:t>[”Turkcell”, “</a:t>
            </a:r>
            <a:r>
              <a:rPr lang="en-US" sz="2240">
                <a:solidFill>
                  <a:srgbClr val="000000"/>
                </a:solidFill>
                <a:latin typeface="Montserrat Bold"/>
                <a:ea typeface="Montserrat Bold"/>
                <a:cs typeface="Montserrat Bold"/>
                <a:sym typeface="Montserrat Bold"/>
              </a:rPr>
              <a:t>güzeldi</a:t>
            </a:r>
            <a:r>
              <a:rPr lang="en-US" sz="2240">
                <a:solidFill>
                  <a:srgbClr val="060736"/>
                </a:solidFill>
                <a:latin typeface="Montserrat"/>
                <a:ea typeface="Montserrat"/>
                <a:cs typeface="Montserrat"/>
                <a:sym typeface="Montserrat"/>
              </a:rPr>
              <a:t>”, “Positive”]</a:t>
            </a:r>
          </a:p>
        </p:txBody>
      </p:sp>
      <p:sp>
        <p:nvSpPr>
          <p:cNvPr id="12" name="TextBox 12"/>
          <p:cNvSpPr txBox="1"/>
          <p:nvPr/>
        </p:nvSpPr>
        <p:spPr>
          <a:xfrm>
            <a:off x="10818333" y="5481672"/>
            <a:ext cx="3250181" cy="341446"/>
          </a:xfrm>
          <a:prstGeom prst="rect">
            <a:avLst/>
          </a:prstGeom>
        </p:spPr>
        <p:txBody>
          <a:bodyPr lIns="0" tIns="0" rIns="0" bIns="0" rtlCol="0" anchor="t">
            <a:spAutoFit/>
          </a:bodyPr>
          <a:lstStyle/>
          <a:p>
            <a:pPr algn="l">
              <a:lnSpc>
                <a:spcPts val="2688"/>
              </a:lnSpc>
            </a:pPr>
            <a:r>
              <a:rPr lang="en-US" sz="2240" spc="20">
                <a:solidFill>
                  <a:srgbClr val="060736"/>
                </a:solidFill>
                <a:latin typeface="Montserrat Bold"/>
                <a:ea typeface="Montserrat Bold"/>
                <a:cs typeface="Montserrat Bold"/>
                <a:sym typeface="Montserrat Bold"/>
              </a:rPr>
              <a:t>True label:</a:t>
            </a:r>
          </a:p>
        </p:txBody>
      </p:sp>
      <p:sp>
        <p:nvSpPr>
          <p:cNvPr id="13" name="TextBox 13"/>
          <p:cNvSpPr txBox="1"/>
          <p:nvPr/>
        </p:nvSpPr>
        <p:spPr>
          <a:xfrm>
            <a:off x="10818333" y="4049466"/>
            <a:ext cx="3250181" cy="341446"/>
          </a:xfrm>
          <a:prstGeom prst="rect">
            <a:avLst/>
          </a:prstGeom>
        </p:spPr>
        <p:txBody>
          <a:bodyPr lIns="0" tIns="0" rIns="0" bIns="0" rtlCol="0" anchor="t">
            <a:spAutoFit/>
          </a:bodyPr>
          <a:lstStyle/>
          <a:p>
            <a:pPr algn="l">
              <a:lnSpc>
                <a:spcPts val="2688"/>
              </a:lnSpc>
            </a:pPr>
            <a:r>
              <a:rPr lang="en-US" sz="2240" spc="20">
                <a:solidFill>
                  <a:srgbClr val="060736"/>
                </a:solidFill>
                <a:latin typeface="Montserrat Bold"/>
                <a:ea typeface="Montserrat Bold"/>
                <a:cs typeface="Montserrat Bold"/>
                <a:sym typeface="Montserrat Bold"/>
              </a:rPr>
              <a:t>Model output:</a:t>
            </a:r>
          </a:p>
        </p:txBody>
      </p:sp>
      <p:sp>
        <p:nvSpPr>
          <p:cNvPr id="14" name="TextBox 14"/>
          <p:cNvSpPr txBox="1"/>
          <p:nvPr/>
        </p:nvSpPr>
        <p:spPr>
          <a:xfrm>
            <a:off x="10818333" y="6910237"/>
            <a:ext cx="3250181" cy="341446"/>
          </a:xfrm>
          <a:prstGeom prst="rect">
            <a:avLst/>
          </a:prstGeom>
        </p:spPr>
        <p:txBody>
          <a:bodyPr lIns="0" tIns="0" rIns="0" bIns="0" rtlCol="0" anchor="t">
            <a:spAutoFit/>
          </a:bodyPr>
          <a:lstStyle/>
          <a:p>
            <a:pPr algn="l">
              <a:lnSpc>
                <a:spcPts val="2688"/>
              </a:lnSpc>
            </a:pPr>
            <a:r>
              <a:rPr lang="en-US" sz="2240" spc="20">
                <a:solidFill>
                  <a:srgbClr val="060736"/>
                </a:solidFill>
                <a:latin typeface="Montserrat Bold"/>
                <a:ea typeface="Montserrat Bold"/>
                <a:cs typeface="Montserrat Bold"/>
                <a:sym typeface="Montserrat Bold"/>
              </a:rPr>
              <a:t>F1_triplet += </a:t>
            </a:r>
            <a:r>
              <a:rPr lang="en-US" sz="2240" spc="20">
                <a:solidFill>
                  <a:srgbClr val="060736"/>
                </a:solidFill>
                <a:latin typeface="Montserrat"/>
                <a:ea typeface="Montserrat"/>
                <a:cs typeface="Montserrat"/>
                <a:sym typeface="Montserrat"/>
              </a:rPr>
              <a:t>0</a:t>
            </a:r>
          </a:p>
        </p:txBody>
      </p:sp>
      <p:sp>
        <p:nvSpPr>
          <p:cNvPr id="15" name="TextBox 15"/>
          <p:cNvSpPr txBox="1"/>
          <p:nvPr/>
        </p:nvSpPr>
        <p:spPr>
          <a:xfrm>
            <a:off x="4698616" y="742950"/>
            <a:ext cx="8890769" cy="689585"/>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&lt;MODEL VE DEĞERLENDİRME&gt;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sp>
        <p:nvSpPr>
          <p:cNvPr id="4" name="TextBox 4"/>
          <p:cNvSpPr txBox="1"/>
          <p:nvPr/>
        </p:nvSpPr>
        <p:spPr>
          <a:xfrm>
            <a:off x="4698616" y="742950"/>
            <a:ext cx="8890769" cy="689585"/>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&lt;SONUÇLAR&gt;</a:t>
            </a:r>
          </a:p>
        </p:txBody>
      </p:sp>
      <p:sp>
        <p:nvSpPr>
          <p:cNvPr id="5" name="TextBox 5"/>
          <p:cNvSpPr txBox="1"/>
          <p:nvPr/>
        </p:nvSpPr>
        <p:spPr>
          <a:xfrm>
            <a:off x="3554059" y="2669298"/>
            <a:ext cx="12115950" cy="542925"/>
          </a:xfrm>
          <a:prstGeom prst="rect">
            <a:avLst/>
          </a:prstGeom>
        </p:spPr>
        <p:txBody>
          <a:bodyPr lIns="0" tIns="0" rIns="0" bIns="0" rtlCol="0" anchor="t">
            <a:spAutoFit/>
          </a:bodyPr>
          <a:lstStyle/>
          <a:p>
            <a:pPr algn="l">
              <a:lnSpc>
                <a:spcPts val="4320"/>
              </a:lnSpc>
            </a:pPr>
            <a:r>
              <a:rPr lang="en-US" sz="3600">
                <a:solidFill>
                  <a:srgbClr val="060736"/>
                </a:solidFill>
                <a:latin typeface="Montserrat Bold"/>
                <a:ea typeface="Montserrat Bold"/>
                <a:cs typeface="Montserrat Bold"/>
                <a:sym typeface="Montserrat Bold"/>
              </a:rPr>
              <a:t>Bulgular ve Sonuçlar</a:t>
            </a:r>
          </a:p>
        </p:txBody>
      </p:sp>
      <p:sp>
        <p:nvSpPr>
          <p:cNvPr id="6" name="TextBox 6"/>
          <p:cNvSpPr txBox="1"/>
          <p:nvPr/>
        </p:nvSpPr>
        <p:spPr>
          <a:xfrm>
            <a:off x="3338817" y="3594135"/>
            <a:ext cx="12115950" cy="5019675"/>
          </a:xfrm>
          <a:prstGeom prst="rect">
            <a:avLst/>
          </a:prstGeom>
        </p:spPr>
        <p:txBody>
          <a:bodyPr lIns="0" tIns="0" rIns="0" bIns="0" rtlCol="0" anchor="t">
            <a:spAutoFit/>
          </a:bodyPr>
          <a:lstStyle/>
          <a:p>
            <a:pPr marL="561339" lvl="1" indent="-280669" algn="l">
              <a:lnSpc>
                <a:spcPts val="3119"/>
              </a:lnSpc>
              <a:buFont typeface="Arial"/>
              <a:buChar char="•"/>
            </a:pPr>
            <a:r>
              <a:rPr lang="en-US" sz="2599">
                <a:solidFill>
                  <a:srgbClr val="060736"/>
                </a:solidFill>
                <a:latin typeface="Montserrat"/>
                <a:ea typeface="Montserrat"/>
                <a:cs typeface="Montserrat"/>
                <a:sym typeface="Montserrat"/>
              </a:rPr>
              <a:t>Senaryoya uygun etiketli veri olmadığından veri seti sıfırdan ekip tarafından oluşturulmuştur.</a:t>
            </a:r>
          </a:p>
          <a:p>
            <a:pPr algn="l">
              <a:lnSpc>
                <a:spcPts val="3119"/>
              </a:lnSpc>
            </a:pPr>
            <a:endParaRPr lang="en-US" sz="2599">
              <a:solidFill>
                <a:srgbClr val="060736"/>
              </a:solidFill>
              <a:latin typeface="Montserrat"/>
              <a:ea typeface="Montserrat"/>
              <a:cs typeface="Montserrat"/>
              <a:sym typeface="Montserrat"/>
            </a:endParaRPr>
          </a:p>
          <a:p>
            <a:pPr marL="561339" lvl="1" indent="-280669" algn="l">
              <a:lnSpc>
                <a:spcPts val="3119"/>
              </a:lnSpc>
              <a:buFont typeface="Arial"/>
              <a:buChar char="•"/>
            </a:pPr>
            <a:r>
              <a:rPr lang="en-US" sz="2599">
                <a:solidFill>
                  <a:srgbClr val="060736"/>
                </a:solidFill>
                <a:latin typeface="Montserrat"/>
                <a:ea typeface="Montserrat"/>
                <a:cs typeface="Montserrat"/>
                <a:sym typeface="Montserrat"/>
              </a:rPr>
              <a:t>Yaptığımız manuel testler ve hesapladığımız skorlar doğrultusunda modelin hem entity hem de entity-sentiment ikililerini yüksek bir başarıyla tahmin edebildiği gözlemlenmiştir.</a:t>
            </a:r>
          </a:p>
          <a:p>
            <a:pPr algn="l">
              <a:lnSpc>
                <a:spcPts val="3119"/>
              </a:lnSpc>
            </a:pPr>
            <a:endParaRPr lang="en-US" sz="2599">
              <a:solidFill>
                <a:srgbClr val="060736"/>
              </a:solidFill>
              <a:latin typeface="Montserrat"/>
              <a:ea typeface="Montserrat"/>
              <a:cs typeface="Montserrat"/>
              <a:sym typeface="Montserrat"/>
            </a:endParaRPr>
          </a:p>
          <a:p>
            <a:pPr marL="561339" lvl="1" indent="-280669" algn="l">
              <a:lnSpc>
                <a:spcPts val="3119"/>
              </a:lnSpc>
              <a:buFont typeface="Arial"/>
              <a:buChar char="•"/>
            </a:pPr>
            <a:r>
              <a:rPr lang="en-US" sz="2599">
                <a:solidFill>
                  <a:srgbClr val="060736"/>
                </a:solidFill>
                <a:latin typeface="Montserrat"/>
                <a:ea typeface="Montserrat"/>
                <a:cs typeface="Montserrat"/>
                <a:sym typeface="Montserrat"/>
              </a:rPr>
              <a:t>Yalnızca 3750 farklı etiketli veriye sahip olmamıza rağmen modelin başarısı beklentilerimizi karşılamıştır. Daha fazla veri ile model kapasitesi artırılabilir.</a:t>
            </a:r>
          </a:p>
          <a:p>
            <a:pPr algn="l">
              <a:lnSpc>
                <a:spcPts val="3119"/>
              </a:lnSpc>
            </a:pPr>
            <a:endParaRPr lang="en-US" sz="2599">
              <a:solidFill>
                <a:srgbClr val="060736"/>
              </a:solidFill>
              <a:latin typeface="Montserrat"/>
              <a:ea typeface="Montserrat"/>
              <a:cs typeface="Montserrat"/>
              <a:sym typeface="Montserrat"/>
            </a:endParaRPr>
          </a:p>
          <a:p>
            <a:pPr algn="l">
              <a:lnSpc>
                <a:spcPts val="2879"/>
              </a:lnSpc>
            </a:pPr>
            <a:endParaRPr lang="en-US" sz="2599">
              <a:solidFill>
                <a:srgbClr val="060736"/>
              </a:solidFill>
              <a:latin typeface="Montserrat"/>
              <a:ea typeface="Montserrat"/>
              <a:cs typeface="Montserrat"/>
              <a:sym typeface="Montserrat"/>
            </a:endParaRPr>
          </a:p>
          <a:p>
            <a:pPr algn="l">
              <a:lnSpc>
                <a:spcPts val="2879"/>
              </a:lnSpc>
            </a:pPr>
            <a:endParaRPr lang="en-US" sz="2599">
              <a:solidFill>
                <a:srgbClr val="060736"/>
              </a:solidFill>
              <a:latin typeface="Montserrat"/>
              <a:ea typeface="Montserrat"/>
              <a:cs typeface="Montserrat"/>
              <a:sym typeface="Montserrat"/>
            </a:endParaRPr>
          </a:p>
        </p:txBody>
      </p:sp>
      <p:sp>
        <p:nvSpPr>
          <p:cNvPr id="7" name="Freeform 7"/>
          <p:cNvSpPr/>
          <p:nvPr/>
        </p:nvSpPr>
        <p:spPr>
          <a:xfrm>
            <a:off x="2534561" y="2583573"/>
            <a:ext cx="793256" cy="786879"/>
          </a:xfrm>
          <a:custGeom>
            <a:avLst/>
            <a:gdLst/>
            <a:ahLst/>
            <a:cxnLst/>
            <a:rect l="l" t="t" r="r" b="b"/>
            <a:pathLst>
              <a:path w="793256" h="786879">
                <a:moveTo>
                  <a:pt x="0" y="0"/>
                </a:moveTo>
                <a:lnTo>
                  <a:pt x="793256" y="0"/>
                </a:lnTo>
                <a:lnTo>
                  <a:pt x="793256" y="786879"/>
                </a:lnTo>
                <a:lnTo>
                  <a:pt x="0" y="7868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sp>
        <p:nvSpPr>
          <p:cNvPr id="4" name="TextBox 4"/>
          <p:cNvSpPr txBox="1"/>
          <p:nvPr/>
        </p:nvSpPr>
        <p:spPr>
          <a:xfrm>
            <a:off x="5952090" y="703095"/>
            <a:ext cx="5938293" cy="689585"/>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&lt;PROJE YOL HARİTASI&gt;</a:t>
            </a:r>
          </a:p>
        </p:txBody>
      </p:sp>
      <p:sp>
        <p:nvSpPr>
          <p:cNvPr id="5" name="AutoShape 5"/>
          <p:cNvSpPr/>
          <p:nvPr/>
        </p:nvSpPr>
        <p:spPr>
          <a:xfrm flipV="1">
            <a:off x="8863090" y="5521953"/>
            <a:ext cx="9139" cy="1341743"/>
          </a:xfrm>
          <a:prstGeom prst="line">
            <a:avLst/>
          </a:prstGeom>
          <a:ln w="28575" cap="flat">
            <a:solidFill>
              <a:srgbClr val="000000"/>
            </a:solidFill>
            <a:prstDash val="lgDash"/>
            <a:headEnd type="arrow" w="med" len="sm"/>
            <a:tailEnd type="none" w="sm" len="sm"/>
          </a:ln>
        </p:spPr>
      </p:sp>
      <p:sp>
        <p:nvSpPr>
          <p:cNvPr id="6" name="AutoShape 6"/>
          <p:cNvSpPr/>
          <p:nvPr/>
        </p:nvSpPr>
        <p:spPr>
          <a:xfrm flipH="1">
            <a:off x="9521262" y="5019825"/>
            <a:ext cx="1328719" cy="20533"/>
          </a:xfrm>
          <a:prstGeom prst="line">
            <a:avLst/>
          </a:prstGeom>
          <a:ln w="28575" cap="flat">
            <a:solidFill>
              <a:srgbClr val="000000"/>
            </a:solidFill>
            <a:prstDash val="lgDash"/>
            <a:headEnd type="arrow" w="med" len="sm"/>
            <a:tailEnd type="none" w="sm" len="sm"/>
          </a:ln>
        </p:spPr>
      </p:sp>
      <p:grpSp>
        <p:nvGrpSpPr>
          <p:cNvPr id="7" name="Group 7"/>
          <p:cNvGrpSpPr/>
          <p:nvPr/>
        </p:nvGrpSpPr>
        <p:grpSpPr>
          <a:xfrm>
            <a:off x="5241472" y="2217307"/>
            <a:ext cx="7321226" cy="948450"/>
            <a:chOff x="0" y="0"/>
            <a:chExt cx="2219127" cy="287484"/>
          </a:xfrm>
        </p:grpSpPr>
        <p:sp>
          <p:nvSpPr>
            <p:cNvPr id="8" name="Freeform 8"/>
            <p:cNvSpPr/>
            <p:nvPr/>
          </p:nvSpPr>
          <p:spPr>
            <a:xfrm>
              <a:off x="0" y="0"/>
              <a:ext cx="2219127" cy="287483"/>
            </a:xfrm>
            <a:custGeom>
              <a:avLst/>
              <a:gdLst/>
              <a:ahLst/>
              <a:cxnLst/>
              <a:rect l="l" t="t" r="r" b="b"/>
              <a:pathLst>
                <a:path w="2219127" h="287483">
                  <a:moveTo>
                    <a:pt x="42298" y="0"/>
                  </a:moveTo>
                  <a:lnTo>
                    <a:pt x="2176828" y="0"/>
                  </a:lnTo>
                  <a:cubicBezTo>
                    <a:pt x="2188047" y="0"/>
                    <a:pt x="2198806" y="4456"/>
                    <a:pt x="2206738" y="12389"/>
                  </a:cubicBezTo>
                  <a:cubicBezTo>
                    <a:pt x="2214670" y="20321"/>
                    <a:pt x="2219127" y="31080"/>
                    <a:pt x="2219127" y="42298"/>
                  </a:cubicBezTo>
                  <a:lnTo>
                    <a:pt x="2219127" y="245185"/>
                  </a:lnTo>
                  <a:cubicBezTo>
                    <a:pt x="2219127" y="268546"/>
                    <a:pt x="2200189" y="287483"/>
                    <a:pt x="2176828" y="287483"/>
                  </a:cubicBezTo>
                  <a:lnTo>
                    <a:pt x="42298" y="287483"/>
                  </a:lnTo>
                  <a:cubicBezTo>
                    <a:pt x="18938" y="287483"/>
                    <a:pt x="0" y="268546"/>
                    <a:pt x="0" y="245185"/>
                  </a:cubicBezTo>
                  <a:lnTo>
                    <a:pt x="0" y="42298"/>
                  </a:lnTo>
                  <a:cubicBezTo>
                    <a:pt x="0" y="18938"/>
                    <a:pt x="18938" y="0"/>
                    <a:pt x="42298" y="0"/>
                  </a:cubicBezTo>
                  <a:close/>
                </a:path>
              </a:pathLst>
            </a:custGeom>
            <a:solidFill>
              <a:srgbClr val="F5F7FA"/>
            </a:solidFill>
            <a:ln w="38100" cap="rnd">
              <a:solidFill>
                <a:srgbClr val="445D73"/>
              </a:solidFill>
              <a:prstDash val="solid"/>
              <a:round/>
            </a:ln>
          </p:spPr>
        </p:sp>
        <p:sp>
          <p:nvSpPr>
            <p:cNvPr id="9" name="TextBox 9"/>
            <p:cNvSpPr txBox="1"/>
            <p:nvPr/>
          </p:nvSpPr>
          <p:spPr>
            <a:xfrm>
              <a:off x="0" y="9525"/>
              <a:ext cx="2219127" cy="277959"/>
            </a:xfrm>
            <a:prstGeom prst="rect">
              <a:avLst/>
            </a:prstGeom>
          </p:spPr>
          <p:txBody>
            <a:bodyPr lIns="50800" tIns="50800" rIns="50800" bIns="50800" rtlCol="0" anchor="ctr"/>
            <a:lstStyle/>
            <a:p>
              <a:pPr algn="ctr">
                <a:lnSpc>
                  <a:spcPts val="2879"/>
                </a:lnSpc>
              </a:pPr>
              <a:endParaRPr/>
            </a:p>
          </p:txBody>
        </p:sp>
      </p:grpSp>
      <p:sp>
        <p:nvSpPr>
          <p:cNvPr id="10" name="AutoShape 10"/>
          <p:cNvSpPr/>
          <p:nvPr/>
        </p:nvSpPr>
        <p:spPr>
          <a:xfrm>
            <a:off x="8925467" y="3850539"/>
            <a:ext cx="70939" cy="552446"/>
          </a:xfrm>
          <a:prstGeom prst="line">
            <a:avLst/>
          </a:prstGeom>
          <a:ln w="28575" cap="flat">
            <a:solidFill>
              <a:srgbClr val="000000"/>
            </a:solidFill>
            <a:prstDash val="solid"/>
            <a:headEnd type="arrow" w="med" len="sm"/>
            <a:tailEnd type="none" w="sm" len="sm"/>
          </a:ln>
        </p:spPr>
      </p:sp>
      <p:sp>
        <p:nvSpPr>
          <p:cNvPr id="11" name="AutoShape 11"/>
          <p:cNvSpPr/>
          <p:nvPr/>
        </p:nvSpPr>
        <p:spPr>
          <a:xfrm flipV="1">
            <a:off x="6965640" y="4990762"/>
            <a:ext cx="1260089" cy="6692"/>
          </a:xfrm>
          <a:prstGeom prst="line">
            <a:avLst/>
          </a:prstGeom>
          <a:ln w="28575" cap="flat">
            <a:solidFill>
              <a:srgbClr val="000000"/>
            </a:solidFill>
            <a:prstDash val="lgDash"/>
            <a:headEnd type="arrow" w="med" len="sm"/>
            <a:tailEnd type="none" w="sm" len="sm"/>
          </a:ln>
        </p:spPr>
      </p:sp>
      <p:sp>
        <p:nvSpPr>
          <p:cNvPr id="12" name="AutoShape 12"/>
          <p:cNvSpPr/>
          <p:nvPr/>
        </p:nvSpPr>
        <p:spPr>
          <a:xfrm flipH="1">
            <a:off x="8887700" y="3165758"/>
            <a:ext cx="14385" cy="1337044"/>
          </a:xfrm>
          <a:prstGeom prst="line">
            <a:avLst/>
          </a:prstGeom>
          <a:ln w="28575" cap="flat">
            <a:solidFill>
              <a:srgbClr val="000000"/>
            </a:solidFill>
            <a:prstDash val="lgDash"/>
            <a:headEnd type="arrow" w="med" len="sm"/>
            <a:tailEnd type="none" w="sm" len="sm"/>
          </a:ln>
        </p:spPr>
      </p:sp>
      <p:sp>
        <p:nvSpPr>
          <p:cNvPr id="13" name="Freeform 13"/>
          <p:cNvSpPr/>
          <p:nvPr/>
        </p:nvSpPr>
        <p:spPr>
          <a:xfrm>
            <a:off x="7646512" y="3850539"/>
            <a:ext cx="2557911" cy="2379640"/>
          </a:xfrm>
          <a:custGeom>
            <a:avLst/>
            <a:gdLst/>
            <a:ahLst/>
            <a:cxnLst/>
            <a:rect l="l" t="t" r="r" b="b"/>
            <a:pathLst>
              <a:path w="2557911" h="2379640">
                <a:moveTo>
                  <a:pt x="0" y="0"/>
                </a:moveTo>
                <a:lnTo>
                  <a:pt x="2557911" y="0"/>
                </a:lnTo>
                <a:lnTo>
                  <a:pt x="2557911" y="2379640"/>
                </a:lnTo>
                <a:lnTo>
                  <a:pt x="0" y="23796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4" name="Group 14"/>
          <p:cNvGrpSpPr/>
          <p:nvPr/>
        </p:nvGrpSpPr>
        <p:grpSpPr>
          <a:xfrm>
            <a:off x="2613829" y="4391547"/>
            <a:ext cx="4351811" cy="1211815"/>
            <a:chOff x="0" y="0"/>
            <a:chExt cx="1319071" cy="367312"/>
          </a:xfrm>
        </p:grpSpPr>
        <p:sp>
          <p:nvSpPr>
            <p:cNvPr id="15" name="Freeform 15"/>
            <p:cNvSpPr/>
            <p:nvPr/>
          </p:nvSpPr>
          <p:spPr>
            <a:xfrm>
              <a:off x="0" y="0"/>
              <a:ext cx="1319071" cy="367312"/>
            </a:xfrm>
            <a:custGeom>
              <a:avLst/>
              <a:gdLst/>
              <a:ahLst/>
              <a:cxnLst/>
              <a:rect l="l" t="t" r="r" b="b"/>
              <a:pathLst>
                <a:path w="1319071" h="367312">
                  <a:moveTo>
                    <a:pt x="88951" y="0"/>
                  </a:moveTo>
                  <a:lnTo>
                    <a:pt x="1230121" y="0"/>
                  </a:lnTo>
                  <a:cubicBezTo>
                    <a:pt x="1253712" y="0"/>
                    <a:pt x="1276337" y="9372"/>
                    <a:pt x="1293018" y="26053"/>
                  </a:cubicBezTo>
                  <a:cubicBezTo>
                    <a:pt x="1309700" y="42734"/>
                    <a:pt x="1319071" y="65359"/>
                    <a:pt x="1319071" y="88951"/>
                  </a:cubicBezTo>
                  <a:lnTo>
                    <a:pt x="1319071" y="278361"/>
                  </a:lnTo>
                  <a:cubicBezTo>
                    <a:pt x="1319071" y="301952"/>
                    <a:pt x="1309700" y="324577"/>
                    <a:pt x="1293018" y="341259"/>
                  </a:cubicBezTo>
                  <a:cubicBezTo>
                    <a:pt x="1276337" y="357940"/>
                    <a:pt x="1253712" y="367312"/>
                    <a:pt x="1230121" y="367312"/>
                  </a:cubicBezTo>
                  <a:lnTo>
                    <a:pt x="88951" y="367312"/>
                  </a:lnTo>
                  <a:cubicBezTo>
                    <a:pt x="65359" y="367312"/>
                    <a:pt x="42734" y="357940"/>
                    <a:pt x="26053" y="341259"/>
                  </a:cubicBezTo>
                  <a:cubicBezTo>
                    <a:pt x="9372" y="324577"/>
                    <a:pt x="0" y="301952"/>
                    <a:pt x="0" y="278361"/>
                  </a:cubicBezTo>
                  <a:lnTo>
                    <a:pt x="0" y="88951"/>
                  </a:lnTo>
                  <a:cubicBezTo>
                    <a:pt x="0" y="65359"/>
                    <a:pt x="9372" y="42734"/>
                    <a:pt x="26053" y="26053"/>
                  </a:cubicBezTo>
                  <a:cubicBezTo>
                    <a:pt x="42734" y="9372"/>
                    <a:pt x="65359" y="0"/>
                    <a:pt x="88951" y="0"/>
                  </a:cubicBezTo>
                  <a:close/>
                </a:path>
              </a:pathLst>
            </a:custGeom>
            <a:solidFill>
              <a:srgbClr val="F5F7FA"/>
            </a:solidFill>
            <a:ln w="38100" cap="rnd">
              <a:solidFill>
                <a:srgbClr val="445D73"/>
              </a:solidFill>
              <a:prstDash val="solid"/>
              <a:round/>
            </a:ln>
          </p:spPr>
        </p:sp>
        <p:sp>
          <p:nvSpPr>
            <p:cNvPr id="16" name="TextBox 16"/>
            <p:cNvSpPr txBox="1"/>
            <p:nvPr/>
          </p:nvSpPr>
          <p:spPr>
            <a:xfrm>
              <a:off x="0" y="9525"/>
              <a:ext cx="1319071" cy="357787"/>
            </a:xfrm>
            <a:prstGeom prst="rect">
              <a:avLst/>
            </a:prstGeom>
          </p:spPr>
          <p:txBody>
            <a:bodyPr lIns="50800" tIns="50800" rIns="50800" bIns="50800" rtlCol="0" anchor="ctr"/>
            <a:lstStyle/>
            <a:p>
              <a:pPr algn="ctr">
                <a:lnSpc>
                  <a:spcPts val="2879"/>
                </a:lnSpc>
              </a:pPr>
              <a:endParaRPr/>
            </a:p>
          </p:txBody>
        </p:sp>
      </p:grpSp>
      <p:grpSp>
        <p:nvGrpSpPr>
          <p:cNvPr id="17" name="Group 17"/>
          <p:cNvGrpSpPr/>
          <p:nvPr/>
        </p:nvGrpSpPr>
        <p:grpSpPr>
          <a:xfrm>
            <a:off x="10849981" y="4510250"/>
            <a:ext cx="5188784" cy="1019151"/>
            <a:chOff x="0" y="0"/>
            <a:chExt cx="1572765" cy="308914"/>
          </a:xfrm>
        </p:grpSpPr>
        <p:sp>
          <p:nvSpPr>
            <p:cNvPr id="18" name="Freeform 18"/>
            <p:cNvSpPr/>
            <p:nvPr/>
          </p:nvSpPr>
          <p:spPr>
            <a:xfrm>
              <a:off x="0" y="0"/>
              <a:ext cx="1572765" cy="308914"/>
            </a:xfrm>
            <a:custGeom>
              <a:avLst/>
              <a:gdLst/>
              <a:ahLst/>
              <a:cxnLst/>
              <a:rect l="l" t="t" r="r" b="b"/>
              <a:pathLst>
                <a:path w="1572765" h="308914">
                  <a:moveTo>
                    <a:pt x="59682" y="0"/>
                  </a:moveTo>
                  <a:lnTo>
                    <a:pt x="1513083" y="0"/>
                  </a:lnTo>
                  <a:cubicBezTo>
                    <a:pt x="1546045" y="0"/>
                    <a:pt x="1572765" y="26721"/>
                    <a:pt x="1572765" y="59682"/>
                  </a:cubicBezTo>
                  <a:lnTo>
                    <a:pt x="1572765" y="249232"/>
                  </a:lnTo>
                  <a:cubicBezTo>
                    <a:pt x="1572765" y="265060"/>
                    <a:pt x="1566477" y="280241"/>
                    <a:pt x="1555285" y="291433"/>
                  </a:cubicBezTo>
                  <a:cubicBezTo>
                    <a:pt x="1544092" y="302626"/>
                    <a:pt x="1528912" y="308914"/>
                    <a:pt x="1513083" y="308914"/>
                  </a:cubicBezTo>
                  <a:lnTo>
                    <a:pt x="59682" y="308914"/>
                  </a:lnTo>
                  <a:cubicBezTo>
                    <a:pt x="43853" y="308914"/>
                    <a:pt x="28673" y="302626"/>
                    <a:pt x="17480" y="291433"/>
                  </a:cubicBezTo>
                  <a:cubicBezTo>
                    <a:pt x="6288" y="280241"/>
                    <a:pt x="0" y="265060"/>
                    <a:pt x="0" y="249232"/>
                  </a:cubicBezTo>
                  <a:lnTo>
                    <a:pt x="0" y="59682"/>
                  </a:lnTo>
                  <a:cubicBezTo>
                    <a:pt x="0" y="43853"/>
                    <a:pt x="6288" y="28673"/>
                    <a:pt x="17480" y="17480"/>
                  </a:cubicBezTo>
                  <a:cubicBezTo>
                    <a:pt x="28673" y="6288"/>
                    <a:pt x="43853" y="0"/>
                    <a:pt x="59682" y="0"/>
                  </a:cubicBezTo>
                  <a:close/>
                </a:path>
              </a:pathLst>
            </a:custGeom>
            <a:solidFill>
              <a:srgbClr val="F5F7FA"/>
            </a:solidFill>
            <a:ln w="38100" cap="rnd">
              <a:solidFill>
                <a:srgbClr val="445D73"/>
              </a:solidFill>
              <a:prstDash val="solid"/>
              <a:round/>
            </a:ln>
          </p:spPr>
        </p:sp>
        <p:sp>
          <p:nvSpPr>
            <p:cNvPr id="19" name="TextBox 19"/>
            <p:cNvSpPr txBox="1"/>
            <p:nvPr/>
          </p:nvSpPr>
          <p:spPr>
            <a:xfrm>
              <a:off x="0" y="9525"/>
              <a:ext cx="1572765" cy="299389"/>
            </a:xfrm>
            <a:prstGeom prst="rect">
              <a:avLst/>
            </a:prstGeom>
          </p:spPr>
          <p:txBody>
            <a:bodyPr lIns="50800" tIns="50800" rIns="50800" bIns="50800" rtlCol="0" anchor="ctr"/>
            <a:lstStyle/>
            <a:p>
              <a:pPr algn="ctr">
                <a:lnSpc>
                  <a:spcPts val="2879"/>
                </a:lnSpc>
              </a:pPr>
              <a:endParaRPr/>
            </a:p>
          </p:txBody>
        </p:sp>
      </p:grpSp>
      <p:sp>
        <p:nvSpPr>
          <p:cNvPr id="20" name="TextBox 20"/>
          <p:cNvSpPr txBox="1"/>
          <p:nvPr/>
        </p:nvSpPr>
        <p:spPr>
          <a:xfrm>
            <a:off x="10918084" y="4811509"/>
            <a:ext cx="5034213" cy="363638"/>
          </a:xfrm>
          <a:prstGeom prst="rect">
            <a:avLst/>
          </a:prstGeom>
        </p:spPr>
        <p:txBody>
          <a:bodyPr lIns="0" tIns="0" rIns="0" bIns="0" rtlCol="0" anchor="t">
            <a:spAutoFit/>
          </a:bodyPr>
          <a:lstStyle/>
          <a:p>
            <a:pPr marL="0" lvl="0" indent="0" algn="ctr">
              <a:lnSpc>
                <a:spcPts val="3041"/>
              </a:lnSpc>
              <a:spcBef>
                <a:spcPct val="0"/>
              </a:spcBef>
            </a:pPr>
            <a:r>
              <a:rPr lang="en-US" sz="2172">
                <a:solidFill>
                  <a:srgbClr val="000000"/>
                </a:solidFill>
                <a:latin typeface="Montserrat Medium"/>
                <a:ea typeface="Montserrat Medium"/>
                <a:cs typeface="Montserrat Medium"/>
                <a:sym typeface="Montserrat Medium"/>
              </a:rPr>
              <a:t>Vodafone’suz hayat çok daha iyi.</a:t>
            </a:r>
          </a:p>
        </p:txBody>
      </p:sp>
      <p:sp>
        <p:nvSpPr>
          <p:cNvPr id="21" name="TextBox 21"/>
          <p:cNvSpPr txBox="1"/>
          <p:nvPr/>
        </p:nvSpPr>
        <p:spPr>
          <a:xfrm>
            <a:off x="2850692" y="4591599"/>
            <a:ext cx="3781626" cy="754162"/>
          </a:xfrm>
          <a:prstGeom prst="rect">
            <a:avLst/>
          </a:prstGeom>
        </p:spPr>
        <p:txBody>
          <a:bodyPr lIns="0" tIns="0" rIns="0" bIns="0" rtlCol="0" anchor="t">
            <a:spAutoFit/>
          </a:bodyPr>
          <a:lstStyle/>
          <a:p>
            <a:pPr marL="0" lvl="0" indent="0" algn="ctr">
              <a:lnSpc>
                <a:spcPts val="3041"/>
              </a:lnSpc>
              <a:spcBef>
                <a:spcPct val="0"/>
              </a:spcBef>
            </a:pPr>
            <a:r>
              <a:rPr lang="en-US" sz="2172">
                <a:solidFill>
                  <a:srgbClr val="000000"/>
                </a:solidFill>
                <a:latin typeface="Montserrat Medium"/>
                <a:ea typeface="Montserrat Medium"/>
                <a:cs typeface="Montserrat Medium"/>
                <a:sym typeface="Montserrat Medium"/>
              </a:rPr>
              <a:t>Artık kara listemde Trendyol bulunmuyor.</a:t>
            </a:r>
          </a:p>
        </p:txBody>
      </p:sp>
      <p:sp>
        <p:nvSpPr>
          <p:cNvPr id="22" name="TextBox 22"/>
          <p:cNvSpPr txBox="1"/>
          <p:nvPr/>
        </p:nvSpPr>
        <p:spPr>
          <a:xfrm>
            <a:off x="5447401" y="2549880"/>
            <a:ext cx="6831379" cy="284679"/>
          </a:xfrm>
          <a:prstGeom prst="rect">
            <a:avLst/>
          </a:prstGeom>
        </p:spPr>
        <p:txBody>
          <a:bodyPr lIns="0" tIns="0" rIns="0" bIns="0" rtlCol="0" anchor="t">
            <a:spAutoFit/>
          </a:bodyPr>
          <a:lstStyle/>
          <a:p>
            <a:pPr marL="0" lvl="0" indent="0" algn="ctr">
              <a:lnSpc>
                <a:spcPts val="2280"/>
              </a:lnSpc>
            </a:pPr>
            <a:r>
              <a:rPr lang="en-US" sz="2172">
                <a:solidFill>
                  <a:srgbClr val="000000"/>
                </a:solidFill>
                <a:latin typeface="Montserrat Medium"/>
                <a:ea typeface="Montserrat Medium"/>
                <a:cs typeface="Montserrat Medium"/>
                <a:sym typeface="Montserrat Medium"/>
              </a:rPr>
              <a:t>Migros fiyatları Getir’e göre daha uygun. [none]</a:t>
            </a:r>
          </a:p>
        </p:txBody>
      </p:sp>
      <p:grpSp>
        <p:nvGrpSpPr>
          <p:cNvPr id="23" name="Group 23"/>
          <p:cNvGrpSpPr/>
          <p:nvPr/>
        </p:nvGrpSpPr>
        <p:grpSpPr>
          <a:xfrm>
            <a:off x="3006201" y="6863696"/>
            <a:ext cx="11713777" cy="1205997"/>
            <a:chOff x="0" y="0"/>
            <a:chExt cx="3550547" cy="365548"/>
          </a:xfrm>
        </p:grpSpPr>
        <p:sp>
          <p:nvSpPr>
            <p:cNvPr id="24" name="Freeform 24"/>
            <p:cNvSpPr/>
            <p:nvPr/>
          </p:nvSpPr>
          <p:spPr>
            <a:xfrm>
              <a:off x="0" y="0"/>
              <a:ext cx="3550547" cy="365548"/>
            </a:xfrm>
            <a:custGeom>
              <a:avLst/>
              <a:gdLst/>
              <a:ahLst/>
              <a:cxnLst/>
              <a:rect l="l" t="t" r="r" b="b"/>
              <a:pathLst>
                <a:path w="3550547" h="365548">
                  <a:moveTo>
                    <a:pt x="33707" y="0"/>
                  </a:moveTo>
                  <a:lnTo>
                    <a:pt x="3516840" y="0"/>
                  </a:lnTo>
                  <a:cubicBezTo>
                    <a:pt x="3525779" y="0"/>
                    <a:pt x="3534353" y="3551"/>
                    <a:pt x="3540674" y="9873"/>
                  </a:cubicBezTo>
                  <a:cubicBezTo>
                    <a:pt x="3546996" y="16194"/>
                    <a:pt x="3550547" y="24767"/>
                    <a:pt x="3550547" y="33707"/>
                  </a:cubicBezTo>
                  <a:lnTo>
                    <a:pt x="3550547" y="331841"/>
                  </a:lnTo>
                  <a:cubicBezTo>
                    <a:pt x="3550547" y="350457"/>
                    <a:pt x="3535456" y="365548"/>
                    <a:pt x="3516840" y="365548"/>
                  </a:cubicBezTo>
                  <a:lnTo>
                    <a:pt x="33707" y="365548"/>
                  </a:lnTo>
                  <a:cubicBezTo>
                    <a:pt x="15091" y="365548"/>
                    <a:pt x="0" y="350457"/>
                    <a:pt x="0" y="331841"/>
                  </a:cubicBezTo>
                  <a:lnTo>
                    <a:pt x="0" y="33707"/>
                  </a:lnTo>
                  <a:cubicBezTo>
                    <a:pt x="0" y="15091"/>
                    <a:pt x="15091" y="0"/>
                    <a:pt x="33707" y="0"/>
                  </a:cubicBezTo>
                  <a:close/>
                </a:path>
              </a:pathLst>
            </a:custGeom>
            <a:solidFill>
              <a:srgbClr val="F5F7FA"/>
            </a:solidFill>
            <a:ln w="38100" cap="rnd">
              <a:solidFill>
                <a:srgbClr val="445D73"/>
              </a:solidFill>
              <a:prstDash val="solid"/>
              <a:round/>
            </a:ln>
          </p:spPr>
        </p:sp>
        <p:sp>
          <p:nvSpPr>
            <p:cNvPr id="25" name="TextBox 25"/>
            <p:cNvSpPr txBox="1"/>
            <p:nvPr/>
          </p:nvSpPr>
          <p:spPr>
            <a:xfrm>
              <a:off x="0" y="-9525"/>
              <a:ext cx="3550547" cy="375073"/>
            </a:xfrm>
            <a:prstGeom prst="rect">
              <a:avLst/>
            </a:prstGeom>
          </p:spPr>
          <p:txBody>
            <a:bodyPr lIns="50800" tIns="50800" rIns="50800" bIns="50800" rtlCol="0" anchor="ctr"/>
            <a:lstStyle/>
            <a:p>
              <a:pPr algn="ctr">
                <a:lnSpc>
                  <a:spcPts val="2400"/>
                </a:lnSpc>
              </a:pPr>
              <a:endParaRPr/>
            </a:p>
          </p:txBody>
        </p:sp>
      </p:grpSp>
      <p:sp>
        <p:nvSpPr>
          <p:cNvPr id="26" name="TextBox 26"/>
          <p:cNvSpPr txBox="1"/>
          <p:nvPr/>
        </p:nvSpPr>
        <p:spPr>
          <a:xfrm>
            <a:off x="3287967" y="7094847"/>
            <a:ext cx="11116839" cy="744351"/>
          </a:xfrm>
          <a:prstGeom prst="rect">
            <a:avLst/>
          </a:prstGeom>
        </p:spPr>
        <p:txBody>
          <a:bodyPr lIns="0" tIns="0" rIns="0" bIns="0" rtlCol="0" anchor="t">
            <a:spAutoFit/>
          </a:bodyPr>
          <a:lstStyle/>
          <a:p>
            <a:pPr marL="0" lvl="0" indent="0" algn="ctr">
              <a:lnSpc>
                <a:spcPts val="3041"/>
              </a:lnSpc>
              <a:spcBef>
                <a:spcPct val="0"/>
              </a:spcBef>
            </a:pPr>
            <a:r>
              <a:rPr lang="en-US" sz="2172">
                <a:solidFill>
                  <a:srgbClr val="000000"/>
                </a:solidFill>
                <a:latin typeface="Montserrat Medium"/>
                <a:ea typeface="Montserrat Medium"/>
                <a:cs typeface="Montserrat Medium"/>
                <a:sym typeface="Montserrat Medium"/>
              </a:rPr>
              <a:t>mngkargo.com’dan kurye talep ettim ve 3 haftadır MNG gelsin diye bekliyoruz. Nerede o övdüğünüz MNG Kargo?</a:t>
            </a:r>
          </a:p>
        </p:txBody>
      </p:sp>
      <p:sp>
        <p:nvSpPr>
          <p:cNvPr id="27" name="TextBox 27"/>
          <p:cNvSpPr txBox="1"/>
          <p:nvPr/>
        </p:nvSpPr>
        <p:spPr>
          <a:xfrm>
            <a:off x="8502262" y="1848622"/>
            <a:ext cx="794137" cy="333425"/>
          </a:xfrm>
          <a:prstGeom prst="rect">
            <a:avLst/>
          </a:prstGeom>
        </p:spPr>
        <p:txBody>
          <a:bodyPr wrap="square" lIns="0" tIns="0" rIns="0" bIns="0" rtlCol="0" anchor="t">
            <a:spAutoFit/>
          </a:bodyPr>
          <a:lstStyle/>
          <a:p>
            <a:pPr algn="ctr">
              <a:lnSpc>
                <a:spcPts val="2606"/>
              </a:lnSpc>
              <a:spcBef>
                <a:spcPct val="0"/>
              </a:spcBef>
            </a:pPr>
            <a:r>
              <a:rPr lang="en-US" sz="2172" dirty="0">
                <a:solidFill>
                  <a:srgbClr val="000000"/>
                </a:solidFill>
                <a:latin typeface="Montserrat Bold"/>
                <a:ea typeface="Montserrat Bold"/>
                <a:cs typeface="Montserrat Bold"/>
                <a:sym typeface="Montserrat Bold"/>
              </a:rPr>
              <a:t>Data</a:t>
            </a:r>
          </a:p>
        </p:txBody>
      </p:sp>
      <p:sp>
        <p:nvSpPr>
          <p:cNvPr id="28" name="TextBox 28"/>
          <p:cNvSpPr txBox="1"/>
          <p:nvPr/>
        </p:nvSpPr>
        <p:spPr>
          <a:xfrm>
            <a:off x="7632127" y="8115600"/>
            <a:ext cx="2883473" cy="333425"/>
          </a:xfrm>
          <a:prstGeom prst="rect">
            <a:avLst/>
          </a:prstGeom>
        </p:spPr>
        <p:txBody>
          <a:bodyPr wrap="square" lIns="0" tIns="0" rIns="0" bIns="0" rtlCol="0" anchor="t">
            <a:spAutoFit/>
          </a:bodyPr>
          <a:lstStyle/>
          <a:p>
            <a:pPr algn="ctr">
              <a:lnSpc>
                <a:spcPts val="2606"/>
              </a:lnSpc>
              <a:spcBef>
                <a:spcPct val="0"/>
              </a:spcBef>
            </a:pPr>
            <a:r>
              <a:rPr lang="en-US" sz="2172" dirty="0">
                <a:solidFill>
                  <a:srgbClr val="000000"/>
                </a:solidFill>
                <a:latin typeface="Montserrat Bold"/>
                <a:ea typeface="Montserrat Bold"/>
                <a:cs typeface="Montserrat Bold"/>
                <a:sym typeface="Montserrat Bold"/>
              </a:rPr>
              <a:t>Entity Processing</a:t>
            </a:r>
          </a:p>
        </p:txBody>
      </p:sp>
      <p:sp>
        <p:nvSpPr>
          <p:cNvPr id="29" name="TextBox 29"/>
          <p:cNvSpPr txBox="1"/>
          <p:nvPr/>
        </p:nvSpPr>
        <p:spPr>
          <a:xfrm>
            <a:off x="12464817" y="4134116"/>
            <a:ext cx="1875220" cy="322779"/>
          </a:xfrm>
          <a:prstGeom prst="rect">
            <a:avLst/>
          </a:prstGeom>
        </p:spPr>
        <p:txBody>
          <a:bodyPr lIns="0" tIns="0" rIns="0" bIns="0" rtlCol="0" anchor="t">
            <a:spAutoFit/>
          </a:bodyPr>
          <a:lstStyle/>
          <a:p>
            <a:pPr algn="ctr">
              <a:lnSpc>
                <a:spcPts val="2606"/>
              </a:lnSpc>
              <a:spcBef>
                <a:spcPct val="0"/>
              </a:spcBef>
            </a:pPr>
            <a:r>
              <a:rPr lang="en-US" sz="2172">
                <a:solidFill>
                  <a:srgbClr val="000000"/>
                </a:solidFill>
                <a:latin typeface="Montserrat Bold"/>
                <a:ea typeface="Montserrat Bold"/>
                <a:cs typeface="Montserrat Bold"/>
                <a:sym typeface="Montserrat Bold"/>
              </a:rPr>
              <a:t>Tokenization</a:t>
            </a:r>
          </a:p>
        </p:txBody>
      </p:sp>
      <p:sp>
        <p:nvSpPr>
          <p:cNvPr id="30" name="TextBox 30"/>
          <p:cNvSpPr txBox="1"/>
          <p:nvPr/>
        </p:nvSpPr>
        <p:spPr>
          <a:xfrm>
            <a:off x="3370807" y="4024105"/>
            <a:ext cx="2973367" cy="336999"/>
          </a:xfrm>
          <a:prstGeom prst="rect">
            <a:avLst/>
          </a:prstGeom>
        </p:spPr>
        <p:txBody>
          <a:bodyPr wrap="square" lIns="0" tIns="0" rIns="0" bIns="0" rtlCol="0" anchor="t">
            <a:spAutoFit/>
          </a:bodyPr>
          <a:lstStyle/>
          <a:p>
            <a:pPr algn="ctr">
              <a:lnSpc>
                <a:spcPts val="2606"/>
              </a:lnSpc>
              <a:spcBef>
                <a:spcPct val="0"/>
              </a:spcBef>
            </a:pPr>
            <a:r>
              <a:rPr lang="en-US" sz="2172" dirty="0">
                <a:solidFill>
                  <a:srgbClr val="000000"/>
                </a:solidFill>
                <a:latin typeface="Montserrat Bold"/>
                <a:ea typeface="Montserrat Bold"/>
                <a:cs typeface="Montserrat Bold"/>
                <a:sym typeface="Montserrat Bold"/>
              </a:rPr>
              <a:t>Model Architecture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sp>
        <p:nvSpPr>
          <p:cNvPr id="4" name="TextBox 4"/>
          <p:cNvSpPr txBox="1"/>
          <p:nvPr/>
        </p:nvSpPr>
        <p:spPr>
          <a:xfrm>
            <a:off x="5952090" y="703095"/>
            <a:ext cx="5938293" cy="689585"/>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&lt;DEMO LİNK&gt;</a:t>
            </a:r>
          </a:p>
        </p:txBody>
      </p:sp>
      <p:sp>
        <p:nvSpPr>
          <p:cNvPr id="5" name="TextBox 5"/>
          <p:cNvSpPr txBox="1"/>
          <p:nvPr/>
        </p:nvSpPr>
        <p:spPr>
          <a:xfrm>
            <a:off x="1737962" y="4948238"/>
            <a:ext cx="15521338" cy="390525"/>
          </a:xfrm>
          <a:prstGeom prst="rect">
            <a:avLst/>
          </a:prstGeom>
        </p:spPr>
        <p:txBody>
          <a:bodyPr lIns="0" tIns="0" rIns="0" bIns="0" rtlCol="0" anchor="t">
            <a:spAutoFit/>
          </a:bodyPr>
          <a:lstStyle/>
          <a:p>
            <a:pPr algn="l">
              <a:lnSpc>
                <a:spcPts val="3119"/>
              </a:lnSpc>
            </a:pPr>
            <a:r>
              <a:rPr lang="en-US" sz="2599" u="sng">
                <a:solidFill>
                  <a:srgbClr val="060736"/>
                </a:solidFill>
                <a:latin typeface="Montserrat Bold"/>
                <a:ea typeface="Montserrat Bold"/>
                <a:cs typeface="Montserrat Bold"/>
                <a:sym typeface="Montserrat Bold"/>
                <a:hlinkClick r:id="rId3" tooltip="https://drive.google.com/file/d/1In5A1OVyIwqUzBcWi-J88CYT7ej7wJ7y/view?usp=sharing"/>
              </a:rPr>
              <a:t>https://drive.google.com/file/d/1In5A1OVyIwqUzBcWi-J88CYT7ej7wJ7y/view?usp=sharing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sp>
        <p:nvSpPr>
          <p:cNvPr id="4" name="TextBox 4"/>
          <p:cNvSpPr txBox="1"/>
          <p:nvPr/>
        </p:nvSpPr>
        <p:spPr>
          <a:xfrm>
            <a:off x="1105502" y="1102380"/>
            <a:ext cx="16041351" cy="1285834"/>
          </a:xfrm>
          <a:prstGeom prst="rect">
            <a:avLst/>
          </a:prstGeom>
        </p:spPr>
        <p:txBody>
          <a:bodyPr lIns="0" tIns="0" rIns="0" bIns="0" rtlCol="0" anchor="t">
            <a:spAutoFit/>
          </a:bodyPr>
          <a:lstStyle/>
          <a:p>
            <a:pPr algn="ctr">
              <a:lnSpc>
                <a:spcPts val="10500"/>
              </a:lnSpc>
            </a:pPr>
            <a:r>
              <a:rPr lang="en-US" sz="7500">
                <a:solidFill>
                  <a:srgbClr val="004AAD"/>
                </a:solidFill>
                <a:latin typeface="HK Modular"/>
                <a:ea typeface="HK Modular"/>
                <a:cs typeface="HK Modular"/>
                <a:sym typeface="HK Modular"/>
              </a:rPr>
              <a:t>TEŞEKKÜRLER</a:t>
            </a:r>
          </a:p>
        </p:txBody>
      </p:sp>
      <p:sp>
        <p:nvSpPr>
          <p:cNvPr id="5" name="TextBox 5"/>
          <p:cNvSpPr txBox="1"/>
          <p:nvPr/>
        </p:nvSpPr>
        <p:spPr>
          <a:xfrm>
            <a:off x="6603887" y="3003782"/>
            <a:ext cx="5044582" cy="1371828"/>
          </a:xfrm>
          <a:prstGeom prst="rect">
            <a:avLst/>
          </a:prstGeom>
        </p:spPr>
        <p:txBody>
          <a:bodyPr lIns="0" tIns="0" rIns="0" bIns="0" rtlCol="0" anchor="t">
            <a:spAutoFit/>
          </a:bodyPr>
          <a:lstStyle/>
          <a:p>
            <a:pPr algn="r">
              <a:lnSpc>
                <a:spcPts val="11202"/>
              </a:lnSpc>
            </a:pPr>
            <a:r>
              <a:rPr lang="en-US" sz="8001">
                <a:solidFill>
                  <a:srgbClr val="0D4DB9"/>
                </a:solidFill>
                <a:latin typeface="Montserrat Ultra-Bold"/>
                <a:ea typeface="Montserrat Ultra-Bold"/>
                <a:cs typeface="Montserrat Ultra-Bold"/>
                <a:sym typeface="Montserrat Ultra-Bold"/>
              </a:rPr>
              <a:t>VeriGood</a:t>
            </a:r>
          </a:p>
        </p:txBody>
      </p:sp>
      <p:sp>
        <p:nvSpPr>
          <p:cNvPr id="6" name="TextBox 6"/>
          <p:cNvSpPr txBox="1"/>
          <p:nvPr/>
        </p:nvSpPr>
        <p:spPr>
          <a:xfrm>
            <a:off x="7215523" y="4748808"/>
            <a:ext cx="3821310" cy="473114"/>
          </a:xfrm>
          <a:prstGeom prst="rect">
            <a:avLst/>
          </a:prstGeom>
        </p:spPr>
        <p:txBody>
          <a:bodyPr lIns="0" tIns="0" rIns="0" bIns="0" rtlCol="0" anchor="t">
            <a:spAutoFit/>
          </a:bodyPr>
          <a:lstStyle/>
          <a:p>
            <a:pPr algn="ctr">
              <a:lnSpc>
                <a:spcPts val="3710"/>
              </a:lnSpc>
            </a:pPr>
            <a:r>
              <a:rPr lang="en-US" sz="3092">
                <a:solidFill>
                  <a:srgbClr val="060736"/>
                </a:solidFill>
                <a:latin typeface="Montserrat Bold"/>
                <a:ea typeface="Montserrat Bold"/>
                <a:cs typeface="Montserrat Bold"/>
                <a:sym typeface="Montserrat Bold"/>
              </a:rPr>
              <a:t>Esra Ablak</a:t>
            </a:r>
          </a:p>
        </p:txBody>
      </p:sp>
      <p:sp>
        <p:nvSpPr>
          <p:cNvPr id="7" name="TextBox 7"/>
          <p:cNvSpPr txBox="1"/>
          <p:nvPr/>
        </p:nvSpPr>
        <p:spPr>
          <a:xfrm>
            <a:off x="7215523" y="5385107"/>
            <a:ext cx="3821310" cy="473114"/>
          </a:xfrm>
          <a:prstGeom prst="rect">
            <a:avLst/>
          </a:prstGeom>
        </p:spPr>
        <p:txBody>
          <a:bodyPr lIns="0" tIns="0" rIns="0" bIns="0" rtlCol="0" anchor="t">
            <a:spAutoFit/>
          </a:bodyPr>
          <a:lstStyle/>
          <a:p>
            <a:pPr algn="ctr">
              <a:lnSpc>
                <a:spcPts val="3710"/>
              </a:lnSpc>
            </a:pPr>
            <a:r>
              <a:rPr lang="en-US" sz="3092">
                <a:solidFill>
                  <a:srgbClr val="060736"/>
                </a:solidFill>
                <a:latin typeface="Montserrat Bold"/>
                <a:ea typeface="Montserrat Bold"/>
                <a:cs typeface="Montserrat Bold"/>
                <a:sym typeface="Montserrat Bold"/>
              </a:rPr>
              <a:t>Fatih Ayaz</a:t>
            </a:r>
          </a:p>
        </p:txBody>
      </p:sp>
      <p:sp>
        <p:nvSpPr>
          <p:cNvPr id="8" name="TextBox 8"/>
          <p:cNvSpPr txBox="1"/>
          <p:nvPr/>
        </p:nvSpPr>
        <p:spPr>
          <a:xfrm>
            <a:off x="7345956" y="6021406"/>
            <a:ext cx="3821310" cy="473114"/>
          </a:xfrm>
          <a:prstGeom prst="rect">
            <a:avLst/>
          </a:prstGeom>
        </p:spPr>
        <p:txBody>
          <a:bodyPr lIns="0" tIns="0" rIns="0" bIns="0" rtlCol="0" anchor="t">
            <a:spAutoFit/>
          </a:bodyPr>
          <a:lstStyle/>
          <a:p>
            <a:pPr algn="ctr">
              <a:lnSpc>
                <a:spcPts val="3710"/>
              </a:lnSpc>
            </a:pPr>
            <a:r>
              <a:rPr lang="en-US" sz="3092">
                <a:solidFill>
                  <a:srgbClr val="060736"/>
                </a:solidFill>
                <a:latin typeface="Montserrat Bold"/>
                <a:ea typeface="Montserrat Bold"/>
                <a:cs typeface="Montserrat Bold"/>
                <a:sym typeface="Montserrat Bold"/>
              </a:rPr>
              <a:t>Semanur Büdün </a:t>
            </a:r>
          </a:p>
        </p:txBody>
      </p:sp>
      <p:sp>
        <p:nvSpPr>
          <p:cNvPr id="9" name="TextBox 9"/>
          <p:cNvSpPr txBox="1"/>
          <p:nvPr/>
        </p:nvSpPr>
        <p:spPr>
          <a:xfrm>
            <a:off x="6598374" y="6657704"/>
            <a:ext cx="5316473" cy="473114"/>
          </a:xfrm>
          <a:prstGeom prst="rect">
            <a:avLst/>
          </a:prstGeom>
        </p:spPr>
        <p:txBody>
          <a:bodyPr lIns="0" tIns="0" rIns="0" bIns="0" rtlCol="0" anchor="t">
            <a:spAutoFit/>
          </a:bodyPr>
          <a:lstStyle/>
          <a:p>
            <a:pPr algn="ctr">
              <a:lnSpc>
                <a:spcPts val="3710"/>
              </a:lnSpc>
            </a:pPr>
            <a:r>
              <a:rPr lang="en-US" sz="3092">
                <a:solidFill>
                  <a:srgbClr val="060736"/>
                </a:solidFill>
                <a:latin typeface="Montserrat Bold"/>
                <a:ea typeface="Montserrat Bold"/>
                <a:cs typeface="Montserrat Bold"/>
                <a:sym typeface="Montserrat Bold"/>
              </a:rPr>
              <a:t>İsmail Furkan Atasoy</a:t>
            </a:r>
          </a:p>
        </p:txBody>
      </p:sp>
      <p:sp>
        <p:nvSpPr>
          <p:cNvPr id="10" name="AutoShape 10"/>
          <p:cNvSpPr/>
          <p:nvPr/>
        </p:nvSpPr>
        <p:spPr>
          <a:xfrm>
            <a:off x="6028313" y="4502869"/>
            <a:ext cx="6195730" cy="0"/>
          </a:xfrm>
          <a:prstGeom prst="line">
            <a:avLst/>
          </a:prstGeom>
          <a:ln w="9525" cap="flat">
            <a:solidFill>
              <a:srgbClr val="000000"/>
            </a:solidFill>
            <a:prstDash val="solid"/>
            <a:headEnd type="none" w="sm" len="sm"/>
            <a:tailEnd type="none" w="sm" len="sm"/>
          </a:ln>
        </p:spPr>
      </p:sp>
      <p:sp>
        <p:nvSpPr>
          <p:cNvPr id="11" name="Freeform 11"/>
          <p:cNvSpPr/>
          <p:nvPr/>
        </p:nvSpPr>
        <p:spPr>
          <a:xfrm>
            <a:off x="816477" y="8905925"/>
            <a:ext cx="594710" cy="429199"/>
          </a:xfrm>
          <a:custGeom>
            <a:avLst/>
            <a:gdLst/>
            <a:ahLst/>
            <a:cxnLst/>
            <a:rect l="l" t="t" r="r" b="b"/>
            <a:pathLst>
              <a:path w="594710" h="429199">
                <a:moveTo>
                  <a:pt x="0" y="0"/>
                </a:moveTo>
                <a:lnTo>
                  <a:pt x="594711" y="0"/>
                </a:lnTo>
                <a:lnTo>
                  <a:pt x="594711" y="429199"/>
                </a:lnTo>
                <a:lnTo>
                  <a:pt x="0" y="429199"/>
                </a:lnTo>
                <a:lnTo>
                  <a:pt x="0" y="0"/>
                </a:lnTo>
                <a:close/>
              </a:path>
            </a:pathLst>
          </a:custGeom>
          <a:blipFill>
            <a:blip r:embed="rId3">
              <a:extLst>
                <a:ext uri="{96DAC541-7B7A-43D3-8B79-37D633B846F1}">
                  <asvg:svgBlip xmlns:asvg="http://schemas.microsoft.com/office/drawing/2016/SVG/main" r:embed="rId4"/>
                </a:ext>
              </a:extLst>
            </a:blip>
            <a:stretch>
              <a:fillRect r="-11963"/>
            </a:stretch>
          </a:blipFill>
        </p:spPr>
      </p:sp>
      <p:sp>
        <p:nvSpPr>
          <p:cNvPr id="12" name="Freeform 12"/>
          <p:cNvSpPr/>
          <p:nvPr/>
        </p:nvSpPr>
        <p:spPr>
          <a:xfrm>
            <a:off x="12052593" y="8804965"/>
            <a:ext cx="608869" cy="608869"/>
          </a:xfrm>
          <a:custGeom>
            <a:avLst/>
            <a:gdLst/>
            <a:ahLst/>
            <a:cxnLst/>
            <a:rect l="l" t="t" r="r" b="b"/>
            <a:pathLst>
              <a:path w="608869" h="608869">
                <a:moveTo>
                  <a:pt x="0" y="0"/>
                </a:moveTo>
                <a:lnTo>
                  <a:pt x="608868" y="0"/>
                </a:lnTo>
                <a:lnTo>
                  <a:pt x="608868" y="608868"/>
                </a:lnTo>
                <a:lnTo>
                  <a:pt x="0" y="608868"/>
                </a:lnTo>
                <a:lnTo>
                  <a:pt x="0" y="0"/>
                </a:lnTo>
                <a:close/>
              </a:path>
            </a:pathLst>
          </a:custGeom>
          <a:blipFill>
            <a:blip r:embed="rId5"/>
            <a:stretch>
              <a:fillRect/>
            </a:stretch>
          </a:blipFill>
        </p:spPr>
      </p:sp>
      <p:sp>
        <p:nvSpPr>
          <p:cNvPr id="13" name="TextBox 13"/>
          <p:cNvSpPr txBox="1"/>
          <p:nvPr/>
        </p:nvSpPr>
        <p:spPr>
          <a:xfrm>
            <a:off x="1573113" y="8924975"/>
            <a:ext cx="4607600" cy="390525"/>
          </a:xfrm>
          <a:prstGeom prst="rect">
            <a:avLst/>
          </a:prstGeom>
        </p:spPr>
        <p:txBody>
          <a:bodyPr lIns="0" tIns="0" rIns="0" bIns="0" rtlCol="0" anchor="t">
            <a:spAutoFit/>
          </a:bodyPr>
          <a:lstStyle/>
          <a:p>
            <a:pPr algn="ctr">
              <a:lnSpc>
                <a:spcPts val="3120"/>
              </a:lnSpc>
              <a:spcBef>
                <a:spcPct val="0"/>
              </a:spcBef>
            </a:pPr>
            <a:r>
              <a:rPr lang="en-US" sz="2600">
                <a:solidFill>
                  <a:srgbClr val="000000"/>
                </a:solidFill>
                <a:latin typeface="Montserrat Bold"/>
                <a:ea typeface="Montserrat Bold"/>
                <a:cs typeface="Montserrat Bold"/>
                <a:sym typeface="Montserrat Bold"/>
              </a:rPr>
              <a:t>teamverigood@gmail.com</a:t>
            </a:r>
          </a:p>
        </p:txBody>
      </p:sp>
      <p:sp>
        <p:nvSpPr>
          <p:cNvPr id="14" name="TextBox 14"/>
          <p:cNvSpPr txBox="1"/>
          <p:nvPr/>
        </p:nvSpPr>
        <p:spPr>
          <a:xfrm>
            <a:off x="12823386" y="8944599"/>
            <a:ext cx="4699754" cy="390525"/>
          </a:xfrm>
          <a:prstGeom prst="rect">
            <a:avLst/>
          </a:prstGeom>
        </p:spPr>
        <p:txBody>
          <a:bodyPr lIns="0" tIns="0" rIns="0" bIns="0" rtlCol="0" anchor="t">
            <a:spAutoFit/>
          </a:bodyPr>
          <a:lstStyle/>
          <a:p>
            <a:pPr algn="ctr">
              <a:lnSpc>
                <a:spcPts val="3120"/>
              </a:lnSpc>
              <a:spcBef>
                <a:spcPct val="0"/>
              </a:spcBef>
            </a:pPr>
            <a:r>
              <a:rPr lang="en-US" sz="2600">
                <a:solidFill>
                  <a:srgbClr val="000000"/>
                </a:solidFill>
                <a:latin typeface="Montserrat Bold"/>
                <a:ea typeface="Montserrat Bold"/>
                <a:cs typeface="Montserrat Bold"/>
                <a:sym typeface="Montserrat Bold"/>
              </a:rPr>
              <a:t>github.com/verigood-team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sp>
        <p:nvSpPr>
          <p:cNvPr id="4" name="TextBox 4"/>
          <p:cNvSpPr txBox="1"/>
          <p:nvPr/>
        </p:nvSpPr>
        <p:spPr>
          <a:xfrm>
            <a:off x="7314962" y="734063"/>
            <a:ext cx="2540422" cy="689585"/>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&lt;EKİBİMİZ&gt;</a:t>
            </a:r>
          </a:p>
        </p:txBody>
      </p:sp>
      <p:sp>
        <p:nvSpPr>
          <p:cNvPr id="5" name="Freeform 5"/>
          <p:cNvSpPr/>
          <p:nvPr/>
        </p:nvSpPr>
        <p:spPr>
          <a:xfrm>
            <a:off x="1327454" y="1566548"/>
            <a:ext cx="1132054" cy="1132054"/>
          </a:xfrm>
          <a:custGeom>
            <a:avLst/>
            <a:gdLst/>
            <a:ahLst/>
            <a:cxnLst/>
            <a:rect l="l" t="t" r="r" b="b"/>
            <a:pathLst>
              <a:path w="1132054" h="1132054">
                <a:moveTo>
                  <a:pt x="0" y="0"/>
                </a:moveTo>
                <a:lnTo>
                  <a:pt x="1132054" y="0"/>
                </a:lnTo>
                <a:lnTo>
                  <a:pt x="1132054" y="1132053"/>
                </a:lnTo>
                <a:lnTo>
                  <a:pt x="0" y="1132053"/>
                </a:lnTo>
                <a:lnTo>
                  <a:pt x="0" y="0"/>
                </a:lnTo>
                <a:close/>
              </a:path>
            </a:pathLst>
          </a:custGeom>
          <a:blipFill>
            <a:blip r:embed="rId3"/>
            <a:stretch>
              <a:fillRect/>
            </a:stretch>
          </a:blipFill>
        </p:spPr>
      </p:sp>
      <p:sp>
        <p:nvSpPr>
          <p:cNvPr id="6" name="Freeform 6"/>
          <p:cNvSpPr/>
          <p:nvPr/>
        </p:nvSpPr>
        <p:spPr>
          <a:xfrm>
            <a:off x="1327454" y="5403615"/>
            <a:ext cx="1132054" cy="1132054"/>
          </a:xfrm>
          <a:custGeom>
            <a:avLst/>
            <a:gdLst/>
            <a:ahLst/>
            <a:cxnLst/>
            <a:rect l="l" t="t" r="r" b="b"/>
            <a:pathLst>
              <a:path w="1132054" h="1132054">
                <a:moveTo>
                  <a:pt x="0" y="0"/>
                </a:moveTo>
                <a:lnTo>
                  <a:pt x="1132054" y="0"/>
                </a:lnTo>
                <a:lnTo>
                  <a:pt x="1132054" y="1132054"/>
                </a:lnTo>
                <a:lnTo>
                  <a:pt x="0" y="1132054"/>
                </a:lnTo>
                <a:lnTo>
                  <a:pt x="0" y="0"/>
                </a:lnTo>
                <a:close/>
              </a:path>
            </a:pathLst>
          </a:custGeom>
          <a:blipFill>
            <a:blip r:embed="rId3"/>
            <a:stretch>
              <a:fillRect/>
            </a:stretch>
          </a:blipFill>
        </p:spPr>
      </p:sp>
      <p:sp>
        <p:nvSpPr>
          <p:cNvPr id="7" name="Freeform 7"/>
          <p:cNvSpPr/>
          <p:nvPr/>
        </p:nvSpPr>
        <p:spPr>
          <a:xfrm>
            <a:off x="9483220" y="1607393"/>
            <a:ext cx="1129308" cy="1129308"/>
          </a:xfrm>
          <a:custGeom>
            <a:avLst/>
            <a:gdLst/>
            <a:ahLst/>
            <a:cxnLst/>
            <a:rect l="l" t="t" r="r" b="b"/>
            <a:pathLst>
              <a:path w="1129308" h="1129308">
                <a:moveTo>
                  <a:pt x="0" y="0"/>
                </a:moveTo>
                <a:lnTo>
                  <a:pt x="1129308" y="0"/>
                </a:lnTo>
                <a:lnTo>
                  <a:pt x="1129308" y="1129308"/>
                </a:lnTo>
                <a:lnTo>
                  <a:pt x="0" y="1129308"/>
                </a:lnTo>
                <a:lnTo>
                  <a:pt x="0" y="0"/>
                </a:lnTo>
                <a:close/>
              </a:path>
            </a:pathLst>
          </a:custGeom>
          <a:blipFill>
            <a:blip r:embed="rId4"/>
            <a:stretch>
              <a:fillRect/>
            </a:stretch>
          </a:blipFill>
        </p:spPr>
      </p:sp>
      <p:sp>
        <p:nvSpPr>
          <p:cNvPr id="8" name="Freeform 8"/>
          <p:cNvSpPr/>
          <p:nvPr/>
        </p:nvSpPr>
        <p:spPr>
          <a:xfrm>
            <a:off x="9483220" y="5445138"/>
            <a:ext cx="1136637" cy="1136637"/>
          </a:xfrm>
          <a:custGeom>
            <a:avLst/>
            <a:gdLst/>
            <a:ahLst/>
            <a:cxnLst/>
            <a:rect l="l" t="t" r="r" b="b"/>
            <a:pathLst>
              <a:path w="1136637" h="1136637">
                <a:moveTo>
                  <a:pt x="0" y="0"/>
                </a:moveTo>
                <a:lnTo>
                  <a:pt x="1136637" y="0"/>
                </a:lnTo>
                <a:lnTo>
                  <a:pt x="1136637" y="1136637"/>
                </a:lnTo>
                <a:lnTo>
                  <a:pt x="0" y="1136637"/>
                </a:lnTo>
                <a:lnTo>
                  <a:pt x="0" y="0"/>
                </a:lnTo>
                <a:close/>
              </a:path>
            </a:pathLst>
          </a:custGeom>
          <a:blipFill>
            <a:blip r:embed="rId4"/>
            <a:stretch>
              <a:fillRect/>
            </a:stretch>
          </a:blipFill>
        </p:spPr>
      </p:sp>
      <p:sp>
        <p:nvSpPr>
          <p:cNvPr id="9" name="TextBox 9"/>
          <p:cNvSpPr txBox="1"/>
          <p:nvPr/>
        </p:nvSpPr>
        <p:spPr>
          <a:xfrm>
            <a:off x="2469033" y="2917789"/>
            <a:ext cx="6116140" cy="3124200"/>
          </a:xfrm>
          <a:prstGeom prst="rect">
            <a:avLst/>
          </a:prstGeom>
        </p:spPr>
        <p:txBody>
          <a:bodyPr lIns="0" tIns="0" rIns="0" bIns="0" rtlCol="0" anchor="t">
            <a:spAutoFit/>
          </a:bodyPr>
          <a:lstStyle/>
          <a:p>
            <a:pPr algn="l">
              <a:lnSpc>
                <a:spcPts val="2760"/>
              </a:lnSpc>
            </a:pPr>
            <a:r>
              <a:rPr lang="en-US" sz="2300">
                <a:solidFill>
                  <a:srgbClr val="060736"/>
                </a:solidFill>
                <a:latin typeface="Montserrat"/>
                <a:ea typeface="Montserrat"/>
                <a:cs typeface="Montserrat"/>
                <a:sym typeface="Montserrat"/>
              </a:rPr>
              <a:t>Nevşehir Hacı Bektaş Veli Üniversitesi Bilgisayar Mühendisliği 4. Sınıf Öğrencisi.</a:t>
            </a:r>
          </a:p>
          <a:p>
            <a:pPr algn="l">
              <a:lnSpc>
                <a:spcPts val="2760"/>
              </a:lnSpc>
            </a:pPr>
            <a:endParaRPr lang="en-US" sz="2300">
              <a:solidFill>
                <a:srgbClr val="060736"/>
              </a:solidFill>
              <a:latin typeface="Montserrat"/>
              <a:ea typeface="Montserrat"/>
              <a:cs typeface="Montserrat"/>
              <a:sym typeface="Montserrat"/>
            </a:endParaRPr>
          </a:p>
          <a:p>
            <a:pPr marL="496571" lvl="1" indent="-248285" algn="l">
              <a:lnSpc>
                <a:spcPts val="2760"/>
              </a:lnSpc>
              <a:buFont typeface="Arial"/>
              <a:buChar char="•"/>
            </a:pPr>
            <a:r>
              <a:rPr lang="en-US" sz="2300">
                <a:solidFill>
                  <a:srgbClr val="060736"/>
                </a:solidFill>
                <a:latin typeface="Montserrat"/>
                <a:ea typeface="Montserrat"/>
                <a:cs typeface="Montserrat"/>
                <a:sym typeface="Montserrat"/>
              </a:rPr>
              <a:t>Ekip İçi Organizasyonun Sağlanması</a:t>
            </a:r>
          </a:p>
          <a:p>
            <a:pPr marL="496571" lvl="1" indent="-248285" algn="l">
              <a:lnSpc>
                <a:spcPts val="2760"/>
              </a:lnSpc>
              <a:buFont typeface="Arial"/>
              <a:buChar char="•"/>
            </a:pPr>
            <a:r>
              <a:rPr lang="en-US" sz="2300">
                <a:solidFill>
                  <a:srgbClr val="060736"/>
                </a:solidFill>
                <a:latin typeface="Montserrat"/>
                <a:ea typeface="Montserrat"/>
                <a:cs typeface="Montserrat"/>
                <a:sym typeface="Montserrat"/>
              </a:rPr>
              <a:t>Web Scrapping </a:t>
            </a:r>
          </a:p>
          <a:p>
            <a:pPr marL="496571" lvl="1" indent="-248285" algn="l">
              <a:lnSpc>
                <a:spcPts val="2760"/>
              </a:lnSpc>
              <a:buFont typeface="Arial"/>
              <a:buChar char="•"/>
            </a:pPr>
            <a:r>
              <a:rPr lang="en-US" sz="2300">
                <a:solidFill>
                  <a:srgbClr val="060736"/>
                </a:solidFill>
                <a:latin typeface="Montserrat"/>
                <a:ea typeface="Montserrat"/>
                <a:cs typeface="Montserrat"/>
                <a:sym typeface="Montserrat"/>
              </a:rPr>
              <a:t>Sentetik Veri Üretimi</a:t>
            </a:r>
          </a:p>
          <a:p>
            <a:pPr marL="496571" lvl="1" indent="-248285" algn="l">
              <a:lnSpc>
                <a:spcPts val="2760"/>
              </a:lnSpc>
              <a:buFont typeface="Arial"/>
              <a:buChar char="•"/>
            </a:pPr>
            <a:r>
              <a:rPr lang="en-US" sz="2300">
                <a:solidFill>
                  <a:srgbClr val="060736"/>
                </a:solidFill>
                <a:latin typeface="Montserrat"/>
                <a:ea typeface="Montserrat"/>
                <a:cs typeface="Montserrat"/>
                <a:sym typeface="Montserrat"/>
              </a:rPr>
              <a:t>Veri Etiketlenmesi</a:t>
            </a:r>
          </a:p>
          <a:p>
            <a:pPr algn="l">
              <a:lnSpc>
                <a:spcPts val="2879"/>
              </a:lnSpc>
            </a:pPr>
            <a:endParaRPr lang="en-US" sz="2300">
              <a:solidFill>
                <a:srgbClr val="060736"/>
              </a:solidFill>
              <a:latin typeface="Montserrat"/>
              <a:ea typeface="Montserrat"/>
              <a:cs typeface="Montserrat"/>
              <a:sym typeface="Montserrat"/>
            </a:endParaRPr>
          </a:p>
          <a:p>
            <a:pPr algn="l">
              <a:lnSpc>
                <a:spcPts val="2879"/>
              </a:lnSpc>
            </a:pPr>
            <a:endParaRPr lang="en-US" sz="2300">
              <a:solidFill>
                <a:srgbClr val="060736"/>
              </a:solidFill>
              <a:latin typeface="Montserrat"/>
              <a:ea typeface="Montserrat"/>
              <a:cs typeface="Montserrat"/>
              <a:sym typeface="Montserrat"/>
            </a:endParaRPr>
          </a:p>
        </p:txBody>
      </p:sp>
      <p:sp>
        <p:nvSpPr>
          <p:cNvPr id="10" name="TextBox 10"/>
          <p:cNvSpPr txBox="1"/>
          <p:nvPr/>
        </p:nvSpPr>
        <p:spPr>
          <a:xfrm>
            <a:off x="2449983" y="2174726"/>
            <a:ext cx="6445950" cy="847725"/>
          </a:xfrm>
          <a:prstGeom prst="rect">
            <a:avLst/>
          </a:prstGeom>
        </p:spPr>
        <p:txBody>
          <a:bodyPr lIns="0" tIns="0" rIns="0" bIns="0" rtlCol="0" anchor="t">
            <a:spAutoFit/>
          </a:bodyPr>
          <a:lstStyle/>
          <a:p>
            <a:pPr algn="l">
              <a:lnSpc>
                <a:spcPts val="4200"/>
              </a:lnSpc>
            </a:pPr>
            <a:r>
              <a:rPr lang="en-US" sz="3500">
                <a:solidFill>
                  <a:srgbClr val="060736"/>
                </a:solidFill>
                <a:latin typeface="Montserrat Bold"/>
                <a:ea typeface="Montserrat Bold"/>
                <a:cs typeface="Montserrat Bold"/>
                <a:sym typeface="Montserrat Bold"/>
              </a:rPr>
              <a:t>SEMANUR BÜDÜN</a:t>
            </a:r>
          </a:p>
          <a:p>
            <a:pPr algn="l">
              <a:lnSpc>
                <a:spcPts val="2400"/>
              </a:lnSpc>
            </a:pPr>
            <a:endParaRPr lang="en-US" sz="3500">
              <a:solidFill>
                <a:srgbClr val="060736"/>
              </a:solidFill>
              <a:latin typeface="Montserrat Bold"/>
              <a:ea typeface="Montserrat Bold"/>
              <a:cs typeface="Montserrat Bold"/>
              <a:sym typeface="Montserrat Bold"/>
            </a:endParaRPr>
          </a:p>
        </p:txBody>
      </p:sp>
      <p:sp>
        <p:nvSpPr>
          <p:cNvPr id="11" name="TextBox 11"/>
          <p:cNvSpPr txBox="1"/>
          <p:nvPr/>
        </p:nvSpPr>
        <p:spPr>
          <a:xfrm>
            <a:off x="1664315" y="1774194"/>
            <a:ext cx="3960169" cy="333375"/>
          </a:xfrm>
          <a:prstGeom prst="rect">
            <a:avLst/>
          </a:prstGeom>
        </p:spPr>
        <p:txBody>
          <a:bodyPr lIns="0" tIns="0" rIns="0" bIns="0" rtlCol="0" anchor="t">
            <a:spAutoFit/>
          </a:bodyPr>
          <a:lstStyle/>
          <a:p>
            <a:pPr algn="ctr">
              <a:lnSpc>
                <a:spcPts val="2640"/>
              </a:lnSpc>
              <a:spcBef>
                <a:spcPct val="0"/>
              </a:spcBef>
            </a:pPr>
            <a:r>
              <a:rPr lang="en-US" sz="2200">
                <a:solidFill>
                  <a:srgbClr val="060736"/>
                </a:solidFill>
                <a:latin typeface="Montserrat Bold"/>
                <a:ea typeface="Montserrat Bold"/>
                <a:cs typeface="Montserrat Bold"/>
                <a:sym typeface="Montserrat Bold"/>
              </a:rPr>
              <a:t>(Takım Kaptanı)</a:t>
            </a:r>
          </a:p>
        </p:txBody>
      </p:sp>
      <p:sp>
        <p:nvSpPr>
          <p:cNvPr id="12" name="TextBox 12"/>
          <p:cNvSpPr txBox="1"/>
          <p:nvPr/>
        </p:nvSpPr>
        <p:spPr>
          <a:xfrm>
            <a:off x="2453507" y="6013457"/>
            <a:ext cx="6445950" cy="542925"/>
          </a:xfrm>
          <a:prstGeom prst="rect">
            <a:avLst/>
          </a:prstGeom>
        </p:spPr>
        <p:txBody>
          <a:bodyPr lIns="0" tIns="0" rIns="0" bIns="0" rtlCol="0" anchor="t">
            <a:spAutoFit/>
          </a:bodyPr>
          <a:lstStyle/>
          <a:p>
            <a:pPr algn="l">
              <a:lnSpc>
                <a:spcPts val="4200"/>
              </a:lnSpc>
            </a:pPr>
            <a:r>
              <a:rPr lang="en-US" sz="3500">
                <a:solidFill>
                  <a:srgbClr val="060736"/>
                </a:solidFill>
                <a:latin typeface="Montserrat Bold"/>
                <a:ea typeface="Montserrat Bold"/>
                <a:cs typeface="Montserrat Bold"/>
                <a:sym typeface="Montserrat Bold"/>
              </a:rPr>
              <a:t>ESRA ABLAK</a:t>
            </a:r>
          </a:p>
        </p:txBody>
      </p:sp>
      <p:sp>
        <p:nvSpPr>
          <p:cNvPr id="13" name="TextBox 13"/>
          <p:cNvSpPr txBox="1"/>
          <p:nvPr/>
        </p:nvSpPr>
        <p:spPr>
          <a:xfrm>
            <a:off x="10612528" y="2917789"/>
            <a:ext cx="6303660" cy="2400300"/>
          </a:xfrm>
          <a:prstGeom prst="rect">
            <a:avLst/>
          </a:prstGeom>
        </p:spPr>
        <p:txBody>
          <a:bodyPr lIns="0" tIns="0" rIns="0" bIns="0" rtlCol="0" anchor="t">
            <a:spAutoFit/>
          </a:bodyPr>
          <a:lstStyle/>
          <a:p>
            <a:pPr algn="just">
              <a:lnSpc>
                <a:spcPts val="2760"/>
              </a:lnSpc>
            </a:pPr>
            <a:r>
              <a:rPr lang="en-US" sz="2300">
                <a:solidFill>
                  <a:srgbClr val="060736"/>
                </a:solidFill>
                <a:latin typeface="Montserrat"/>
                <a:ea typeface="Montserrat"/>
                <a:cs typeface="Montserrat"/>
                <a:sym typeface="Montserrat"/>
              </a:rPr>
              <a:t>Ankara Üniversitesi Bilgisayar Mühendisliği 2024 Yılı Mezunu.</a:t>
            </a:r>
          </a:p>
          <a:p>
            <a:pPr algn="just">
              <a:lnSpc>
                <a:spcPts val="2760"/>
              </a:lnSpc>
            </a:pPr>
            <a:endParaRPr lang="en-US" sz="2300">
              <a:solidFill>
                <a:srgbClr val="060736"/>
              </a:solidFill>
              <a:latin typeface="Montserrat"/>
              <a:ea typeface="Montserrat"/>
              <a:cs typeface="Montserrat"/>
              <a:sym typeface="Montserrat"/>
            </a:endParaRPr>
          </a:p>
          <a:p>
            <a:pPr marL="496571" lvl="1" indent="-248285" algn="just">
              <a:lnSpc>
                <a:spcPts val="2760"/>
              </a:lnSpc>
              <a:buFont typeface="Arial"/>
              <a:buChar char="•"/>
            </a:pPr>
            <a:r>
              <a:rPr lang="en-US" sz="2300">
                <a:solidFill>
                  <a:srgbClr val="060736"/>
                </a:solidFill>
                <a:latin typeface="Montserrat"/>
                <a:ea typeface="Montserrat"/>
                <a:cs typeface="Montserrat"/>
                <a:sym typeface="Montserrat"/>
              </a:rPr>
              <a:t>Sentetik Veri Üretimi</a:t>
            </a:r>
          </a:p>
          <a:p>
            <a:pPr marL="496571" lvl="1" indent="-248285" algn="just">
              <a:lnSpc>
                <a:spcPts val="2760"/>
              </a:lnSpc>
              <a:buFont typeface="Arial"/>
              <a:buChar char="•"/>
            </a:pPr>
            <a:r>
              <a:rPr lang="en-US" sz="2300">
                <a:solidFill>
                  <a:srgbClr val="060736"/>
                </a:solidFill>
                <a:latin typeface="Montserrat"/>
                <a:ea typeface="Montserrat"/>
                <a:cs typeface="Montserrat"/>
                <a:sym typeface="Montserrat"/>
              </a:rPr>
              <a:t>Veri Etiketleme Arayüzü Oluşturulması</a:t>
            </a:r>
          </a:p>
          <a:p>
            <a:pPr marL="496571" lvl="1" indent="-248285" algn="just">
              <a:lnSpc>
                <a:spcPts val="2760"/>
              </a:lnSpc>
              <a:buFont typeface="Arial"/>
              <a:buChar char="•"/>
            </a:pPr>
            <a:r>
              <a:rPr lang="en-US" sz="2300">
                <a:solidFill>
                  <a:srgbClr val="060736"/>
                </a:solidFill>
                <a:latin typeface="Montserrat"/>
                <a:ea typeface="Montserrat"/>
                <a:cs typeface="Montserrat"/>
                <a:sym typeface="Montserrat"/>
              </a:rPr>
              <a:t>Veri Etiketlenmesi</a:t>
            </a:r>
          </a:p>
          <a:p>
            <a:pPr marL="496571" lvl="1" indent="-248285" algn="just">
              <a:lnSpc>
                <a:spcPts val="2760"/>
              </a:lnSpc>
              <a:buFont typeface="Arial"/>
              <a:buChar char="•"/>
            </a:pPr>
            <a:r>
              <a:rPr lang="en-US" sz="2300">
                <a:solidFill>
                  <a:srgbClr val="060736"/>
                </a:solidFill>
                <a:latin typeface="Montserrat"/>
                <a:ea typeface="Montserrat"/>
                <a:cs typeface="Montserrat"/>
                <a:sym typeface="Montserrat"/>
              </a:rPr>
              <a:t>Model Geliştirilmesi </a:t>
            </a:r>
          </a:p>
        </p:txBody>
      </p:sp>
      <p:sp>
        <p:nvSpPr>
          <p:cNvPr id="14" name="TextBox 14"/>
          <p:cNvSpPr txBox="1"/>
          <p:nvPr/>
        </p:nvSpPr>
        <p:spPr>
          <a:xfrm>
            <a:off x="10612528" y="6808192"/>
            <a:ext cx="6445950" cy="1714500"/>
          </a:xfrm>
          <a:prstGeom prst="rect">
            <a:avLst/>
          </a:prstGeom>
        </p:spPr>
        <p:txBody>
          <a:bodyPr lIns="0" tIns="0" rIns="0" bIns="0" rtlCol="0" anchor="t">
            <a:spAutoFit/>
          </a:bodyPr>
          <a:lstStyle/>
          <a:p>
            <a:pPr algn="just">
              <a:lnSpc>
                <a:spcPts val="2760"/>
              </a:lnSpc>
            </a:pPr>
            <a:r>
              <a:rPr lang="en-US" sz="2300">
                <a:solidFill>
                  <a:srgbClr val="060736"/>
                </a:solidFill>
                <a:latin typeface="Montserrat"/>
                <a:ea typeface="Montserrat"/>
                <a:cs typeface="Montserrat"/>
                <a:sym typeface="Montserrat"/>
              </a:rPr>
              <a:t>Bahçeşehir Üniversitesi Büyük Veri Analitiği ve Yönetimi Yüksek Lisans Öğrencisi.</a:t>
            </a:r>
          </a:p>
          <a:p>
            <a:pPr algn="just">
              <a:lnSpc>
                <a:spcPts val="2760"/>
              </a:lnSpc>
            </a:pPr>
            <a:endParaRPr lang="en-US" sz="2300">
              <a:solidFill>
                <a:srgbClr val="060736"/>
              </a:solidFill>
              <a:latin typeface="Montserrat"/>
              <a:ea typeface="Montserrat"/>
              <a:cs typeface="Montserrat"/>
              <a:sym typeface="Montserrat"/>
            </a:endParaRPr>
          </a:p>
          <a:p>
            <a:pPr marL="496571" lvl="1" indent="-248285" algn="just">
              <a:lnSpc>
                <a:spcPts val="2760"/>
              </a:lnSpc>
              <a:buFont typeface="Arial"/>
              <a:buChar char="•"/>
            </a:pPr>
            <a:r>
              <a:rPr lang="en-US" sz="2300">
                <a:solidFill>
                  <a:srgbClr val="060736"/>
                </a:solidFill>
                <a:latin typeface="Montserrat"/>
                <a:ea typeface="Montserrat"/>
                <a:cs typeface="Montserrat"/>
                <a:sym typeface="Montserrat"/>
              </a:rPr>
              <a:t>Sentetik Veri Üretimi </a:t>
            </a:r>
          </a:p>
          <a:p>
            <a:pPr marL="496571" lvl="1" indent="-248285" algn="just">
              <a:lnSpc>
                <a:spcPts val="2760"/>
              </a:lnSpc>
              <a:buFont typeface="Arial"/>
              <a:buChar char="•"/>
            </a:pPr>
            <a:r>
              <a:rPr lang="en-US" sz="2300">
                <a:solidFill>
                  <a:srgbClr val="060736"/>
                </a:solidFill>
                <a:latin typeface="Montserrat"/>
                <a:ea typeface="Montserrat"/>
                <a:cs typeface="Montserrat"/>
                <a:sym typeface="Montserrat"/>
              </a:rPr>
              <a:t>Veri Etiketlenmesi</a:t>
            </a:r>
          </a:p>
        </p:txBody>
      </p:sp>
      <p:sp>
        <p:nvSpPr>
          <p:cNvPr id="15" name="TextBox 15"/>
          <p:cNvSpPr txBox="1"/>
          <p:nvPr/>
        </p:nvSpPr>
        <p:spPr>
          <a:xfrm>
            <a:off x="10612528" y="2174726"/>
            <a:ext cx="6445950" cy="542925"/>
          </a:xfrm>
          <a:prstGeom prst="rect">
            <a:avLst/>
          </a:prstGeom>
        </p:spPr>
        <p:txBody>
          <a:bodyPr lIns="0" tIns="0" rIns="0" bIns="0" rtlCol="0" anchor="t">
            <a:spAutoFit/>
          </a:bodyPr>
          <a:lstStyle/>
          <a:p>
            <a:pPr algn="l">
              <a:lnSpc>
                <a:spcPts val="4200"/>
              </a:lnSpc>
            </a:pPr>
            <a:r>
              <a:rPr lang="en-US" sz="3500">
                <a:solidFill>
                  <a:srgbClr val="060736"/>
                </a:solidFill>
                <a:latin typeface="Montserrat Bold"/>
                <a:ea typeface="Montserrat Bold"/>
                <a:cs typeface="Montserrat Bold"/>
                <a:sym typeface="Montserrat Bold"/>
              </a:rPr>
              <a:t>İSMAİL FURKAN ATASOY</a:t>
            </a:r>
          </a:p>
        </p:txBody>
      </p:sp>
      <p:sp>
        <p:nvSpPr>
          <p:cNvPr id="16" name="TextBox 16"/>
          <p:cNvSpPr txBox="1"/>
          <p:nvPr/>
        </p:nvSpPr>
        <p:spPr>
          <a:xfrm>
            <a:off x="10612528" y="6013457"/>
            <a:ext cx="6445950" cy="542925"/>
          </a:xfrm>
          <a:prstGeom prst="rect">
            <a:avLst/>
          </a:prstGeom>
        </p:spPr>
        <p:txBody>
          <a:bodyPr lIns="0" tIns="0" rIns="0" bIns="0" rtlCol="0" anchor="t">
            <a:spAutoFit/>
          </a:bodyPr>
          <a:lstStyle/>
          <a:p>
            <a:pPr algn="l">
              <a:lnSpc>
                <a:spcPts val="4200"/>
              </a:lnSpc>
            </a:pPr>
            <a:r>
              <a:rPr lang="en-US" sz="3500">
                <a:solidFill>
                  <a:srgbClr val="060736"/>
                </a:solidFill>
                <a:latin typeface="Montserrat Bold"/>
                <a:ea typeface="Montserrat Bold"/>
                <a:cs typeface="Montserrat Bold"/>
                <a:sym typeface="Montserrat Bold"/>
              </a:rPr>
              <a:t>FATİH AYAZ</a:t>
            </a:r>
          </a:p>
        </p:txBody>
      </p:sp>
      <p:sp>
        <p:nvSpPr>
          <p:cNvPr id="17" name="TextBox 17"/>
          <p:cNvSpPr txBox="1"/>
          <p:nvPr/>
        </p:nvSpPr>
        <p:spPr>
          <a:xfrm>
            <a:off x="2469033" y="6808192"/>
            <a:ext cx="6362938" cy="2781300"/>
          </a:xfrm>
          <a:prstGeom prst="rect">
            <a:avLst/>
          </a:prstGeom>
        </p:spPr>
        <p:txBody>
          <a:bodyPr lIns="0" tIns="0" rIns="0" bIns="0" rtlCol="0" anchor="t">
            <a:spAutoFit/>
          </a:bodyPr>
          <a:lstStyle/>
          <a:p>
            <a:pPr algn="just">
              <a:lnSpc>
                <a:spcPts val="2760"/>
              </a:lnSpc>
            </a:pPr>
            <a:r>
              <a:rPr lang="en-US" sz="2300">
                <a:solidFill>
                  <a:srgbClr val="060736"/>
                </a:solidFill>
                <a:latin typeface="Montserrat"/>
                <a:ea typeface="Montserrat"/>
                <a:cs typeface="Montserrat"/>
                <a:sym typeface="Montserrat"/>
              </a:rPr>
              <a:t>42 İstanbul Yazılım Mühendisliği Öğrencisi.</a:t>
            </a:r>
          </a:p>
          <a:p>
            <a:pPr algn="just">
              <a:lnSpc>
                <a:spcPts val="2760"/>
              </a:lnSpc>
            </a:pPr>
            <a:endParaRPr lang="en-US" sz="2300">
              <a:solidFill>
                <a:srgbClr val="060736"/>
              </a:solidFill>
              <a:latin typeface="Montserrat"/>
              <a:ea typeface="Montserrat"/>
              <a:cs typeface="Montserrat"/>
              <a:sym typeface="Montserrat"/>
            </a:endParaRPr>
          </a:p>
          <a:p>
            <a:pPr marL="496571" lvl="1" indent="-248285" algn="just">
              <a:lnSpc>
                <a:spcPts val="2760"/>
              </a:lnSpc>
              <a:buFont typeface="Arial"/>
              <a:buChar char="•"/>
            </a:pPr>
            <a:r>
              <a:rPr lang="en-US" sz="2300">
                <a:solidFill>
                  <a:srgbClr val="060736"/>
                </a:solidFill>
                <a:latin typeface="Montserrat"/>
                <a:ea typeface="Montserrat"/>
                <a:cs typeface="Montserrat"/>
                <a:sym typeface="Montserrat"/>
              </a:rPr>
              <a:t>Sentetik Veri Üretimi</a:t>
            </a:r>
          </a:p>
          <a:p>
            <a:pPr marL="496571" lvl="1" indent="-248285" algn="just">
              <a:lnSpc>
                <a:spcPts val="2760"/>
              </a:lnSpc>
              <a:buFont typeface="Arial"/>
              <a:buChar char="•"/>
            </a:pPr>
            <a:r>
              <a:rPr lang="en-US" sz="2300">
                <a:solidFill>
                  <a:srgbClr val="060736"/>
                </a:solidFill>
                <a:latin typeface="Montserrat"/>
                <a:ea typeface="Montserrat"/>
                <a:cs typeface="Montserrat"/>
                <a:sym typeface="Montserrat"/>
              </a:rPr>
              <a:t>Veri Etiketleme Arayüzü Oluşturulması</a:t>
            </a:r>
          </a:p>
          <a:p>
            <a:pPr marL="496571" lvl="1" indent="-248285" algn="just">
              <a:lnSpc>
                <a:spcPts val="2760"/>
              </a:lnSpc>
              <a:buFont typeface="Arial"/>
              <a:buChar char="•"/>
            </a:pPr>
            <a:r>
              <a:rPr lang="en-US" sz="2300">
                <a:solidFill>
                  <a:srgbClr val="060736"/>
                </a:solidFill>
                <a:latin typeface="Montserrat"/>
                <a:ea typeface="Montserrat"/>
                <a:cs typeface="Montserrat"/>
                <a:sym typeface="Montserrat"/>
              </a:rPr>
              <a:t>Veri Etiketlenmesi</a:t>
            </a:r>
          </a:p>
          <a:p>
            <a:pPr marL="496571" lvl="1" indent="-248285" algn="just">
              <a:lnSpc>
                <a:spcPts val="2760"/>
              </a:lnSpc>
              <a:buFont typeface="Arial"/>
              <a:buChar char="•"/>
            </a:pPr>
            <a:r>
              <a:rPr lang="en-US" sz="2300">
                <a:solidFill>
                  <a:srgbClr val="060736"/>
                </a:solidFill>
                <a:latin typeface="Montserrat"/>
                <a:ea typeface="Montserrat"/>
                <a:cs typeface="Montserrat"/>
                <a:sym typeface="Montserrat"/>
              </a:rPr>
              <a:t>Model Geliştirilmesi </a:t>
            </a:r>
          </a:p>
          <a:p>
            <a:pPr algn="l">
              <a:lnSpc>
                <a:spcPts val="2879"/>
              </a:lnSpc>
            </a:pPr>
            <a:endParaRPr lang="en-US" sz="2300">
              <a:solidFill>
                <a:srgbClr val="060736"/>
              </a:solidFill>
              <a:latin typeface="Montserrat"/>
              <a:ea typeface="Montserrat"/>
              <a:cs typeface="Montserrat"/>
              <a:sym typeface="Montserrat"/>
            </a:endParaRPr>
          </a:p>
          <a:p>
            <a:pPr algn="l">
              <a:lnSpc>
                <a:spcPts val="2879"/>
              </a:lnSpc>
            </a:pPr>
            <a:endParaRPr lang="en-US" sz="2300">
              <a:solidFill>
                <a:srgbClr val="060736"/>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sp>
        <p:nvSpPr>
          <p:cNvPr id="4" name="TextBox 4"/>
          <p:cNvSpPr txBox="1"/>
          <p:nvPr/>
        </p:nvSpPr>
        <p:spPr>
          <a:xfrm>
            <a:off x="6857777" y="742950"/>
            <a:ext cx="4572446" cy="832485"/>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&lt;PROJENİN TANIMI&gt;</a:t>
            </a:r>
          </a:p>
        </p:txBody>
      </p:sp>
      <p:sp>
        <p:nvSpPr>
          <p:cNvPr id="5" name="TextBox 5"/>
          <p:cNvSpPr txBox="1"/>
          <p:nvPr/>
        </p:nvSpPr>
        <p:spPr>
          <a:xfrm>
            <a:off x="3040160" y="2620335"/>
            <a:ext cx="9609627" cy="2962275"/>
          </a:xfrm>
          <a:prstGeom prst="rect">
            <a:avLst/>
          </a:prstGeom>
        </p:spPr>
        <p:txBody>
          <a:bodyPr lIns="0" tIns="0" rIns="0" bIns="0" rtlCol="0" anchor="t">
            <a:spAutoFit/>
          </a:bodyPr>
          <a:lstStyle/>
          <a:p>
            <a:pPr algn="just">
              <a:lnSpc>
                <a:spcPts val="3360"/>
              </a:lnSpc>
            </a:pPr>
            <a:r>
              <a:rPr lang="en-US" sz="2800">
                <a:solidFill>
                  <a:srgbClr val="000000"/>
                </a:solidFill>
                <a:latin typeface="Montserrat"/>
                <a:ea typeface="Montserrat"/>
                <a:cs typeface="Montserrat"/>
                <a:sym typeface="Montserrat"/>
              </a:rPr>
              <a:t>Günümüzde müşteri geri bildirimlerinin miktarı ve çeşitliliği, manuel olarak analiz etme sürecini oldukça zorlaştırmaktadır. Bu nedenle, yapay zeka desteği ile bu süreci hızlandırma ihtiyacı artık kaçınılmaz hâle gelmiştir.</a:t>
            </a:r>
          </a:p>
          <a:p>
            <a:pPr algn="just">
              <a:lnSpc>
                <a:spcPts val="3480"/>
              </a:lnSpc>
            </a:pPr>
            <a:endParaRPr lang="en-US" sz="2800">
              <a:solidFill>
                <a:srgbClr val="000000"/>
              </a:solidFill>
              <a:latin typeface="Montserrat"/>
              <a:ea typeface="Montserrat"/>
              <a:cs typeface="Montserrat"/>
              <a:sym typeface="Montserrat"/>
            </a:endParaRPr>
          </a:p>
          <a:p>
            <a:pPr algn="just">
              <a:lnSpc>
                <a:spcPts val="3480"/>
              </a:lnSpc>
            </a:pPr>
            <a:endParaRPr lang="en-US" sz="2800">
              <a:solidFill>
                <a:srgbClr val="000000"/>
              </a:solidFill>
              <a:latin typeface="Montserrat"/>
              <a:ea typeface="Montserrat"/>
              <a:cs typeface="Montserrat"/>
              <a:sym typeface="Montserrat"/>
            </a:endParaRPr>
          </a:p>
        </p:txBody>
      </p:sp>
      <p:sp>
        <p:nvSpPr>
          <p:cNvPr id="6" name="TextBox 6"/>
          <p:cNvSpPr txBox="1"/>
          <p:nvPr/>
        </p:nvSpPr>
        <p:spPr>
          <a:xfrm>
            <a:off x="6491893" y="5449260"/>
            <a:ext cx="9190414" cy="2505075"/>
          </a:xfrm>
          <a:prstGeom prst="rect">
            <a:avLst/>
          </a:prstGeom>
        </p:spPr>
        <p:txBody>
          <a:bodyPr lIns="0" tIns="0" rIns="0" bIns="0" rtlCol="0" anchor="t">
            <a:spAutoFit/>
          </a:bodyPr>
          <a:lstStyle/>
          <a:p>
            <a:pPr algn="just">
              <a:lnSpc>
                <a:spcPts val="3360"/>
              </a:lnSpc>
            </a:pPr>
            <a:r>
              <a:rPr lang="en-US" sz="2800">
                <a:solidFill>
                  <a:srgbClr val="000000"/>
                </a:solidFill>
                <a:latin typeface="Montserrat"/>
                <a:ea typeface="Montserrat"/>
                <a:cs typeface="Montserrat"/>
                <a:sym typeface="Montserrat"/>
              </a:rPr>
              <a:t>Projenin amacı, çeşitli firmalar veya kurumlar hakkında toplanan müşteri yorumlarını analiz etmektir. Bu görev kapsamında, her bir yorumu doğru entity (varlık) ile eşleştirecek ve ardından yorumlarda belirtilen hizmet veya ürün özelliklerine göre yapay zeka ile duygu analizi yapmaktır.</a:t>
            </a:r>
          </a:p>
        </p:txBody>
      </p:sp>
      <p:sp>
        <p:nvSpPr>
          <p:cNvPr id="7" name="Freeform 7"/>
          <p:cNvSpPr/>
          <p:nvPr/>
        </p:nvSpPr>
        <p:spPr>
          <a:xfrm>
            <a:off x="2038350" y="2432469"/>
            <a:ext cx="765236" cy="765236"/>
          </a:xfrm>
          <a:custGeom>
            <a:avLst/>
            <a:gdLst/>
            <a:ahLst/>
            <a:cxnLst/>
            <a:rect l="l" t="t" r="r" b="b"/>
            <a:pathLst>
              <a:path w="765236" h="765236">
                <a:moveTo>
                  <a:pt x="0" y="0"/>
                </a:moveTo>
                <a:lnTo>
                  <a:pt x="765236" y="0"/>
                </a:lnTo>
                <a:lnTo>
                  <a:pt x="765236" y="765236"/>
                </a:lnTo>
                <a:lnTo>
                  <a:pt x="0" y="7652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5412882" y="5277810"/>
            <a:ext cx="760464" cy="760464"/>
          </a:xfrm>
          <a:custGeom>
            <a:avLst/>
            <a:gdLst/>
            <a:ahLst/>
            <a:cxnLst/>
            <a:rect l="l" t="t" r="r" b="b"/>
            <a:pathLst>
              <a:path w="760464" h="760464">
                <a:moveTo>
                  <a:pt x="0" y="0"/>
                </a:moveTo>
                <a:lnTo>
                  <a:pt x="760464" y="0"/>
                </a:lnTo>
                <a:lnTo>
                  <a:pt x="760464" y="760464"/>
                </a:lnTo>
                <a:lnTo>
                  <a:pt x="0" y="7604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sp>
        <p:nvSpPr>
          <p:cNvPr id="4" name="TextBox 4"/>
          <p:cNvSpPr txBox="1"/>
          <p:nvPr/>
        </p:nvSpPr>
        <p:spPr>
          <a:xfrm>
            <a:off x="5473489" y="742950"/>
            <a:ext cx="7341022" cy="832485"/>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&lt;PROJENİN SAĞLADIĞI ÇÖZÜM&gt;</a:t>
            </a:r>
          </a:p>
        </p:txBody>
      </p:sp>
      <p:sp>
        <p:nvSpPr>
          <p:cNvPr id="5" name="TextBox 5"/>
          <p:cNvSpPr txBox="1"/>
          <p:nvPr/>
        </p:nvSpPr>
        <p:spPr>
          <a:xfrm>
            <a:off x="8971191" y="5525335"/>
            <a:ext cx="4828350" cy="542925"/>
          </a:xfrm>
          <a:prstGeom prst="rect">
            <a:avLst/>
          </a:prstGeom>
        </p:spPr>
        <p:txBody>
          <a:bodyPr lIns="0" tIns="0" rIns="0" bIns="0" rtlCol="0" anchor="t">
            <a:spAutoFit/>
          </a:bodyPr>
          <a:lstStyle/>
          <a:p>
            <a:pPr algn="l">
              <a:lnSpc>
                <a:spcPts val="4320"/>
              </a:lnSpc>
            </a:pPr>
            <a:r>
              <a:rPr lang="en-US" sz="3600">
                <a:solidFill>
                  <a:srgbClr val="060736"/>
                </a:solidFill>
                <a:latin typeface="Montserrat Bold"/>
                <a:ea typeface="Montserrat Bold"/>
                <a:cs typeface="Montserrat Bold"/>
                <a:sym typeface="Montserrat Bold"/>
              </a:rPr>
              <a:t>Hedef Kitle</a:t>
            </a:r>
          </a:p>
        </p:txBody>
      </p:sp>
      <p:sp>
        <p:nvSpPr>
          <p:cNvPr id="6" name="TextBox 6"/>
          <p:cNvSpPr txBox="1"/>
          <p:nvPr/>
        </p:nvSpPr>
        <p:spPr>
          <a:xfrm>
            <a:off x="8668757" y="6279140"/>
            <a:ext cx="12815890" cy="2085975"/>
          </a:xfrm>
          <a:prstGeom prst="rect">
            <a:avLst/>
          </a:prstGeom>
        </p:spPr>
        <p:txBody>
          <a:bodyPr lIns="0" tIns="0" rIns="0" bIns="0" rtlCol="0" anchor="t">
            <a:spAutoFit/>
          </a:bodyPr>
          <a:lstStyle/>
          <a:p>
            <a:pPr marL="604518" lvl="1" indent="-302259" algn="just">
              <a:lnSpc>
                <a:spcPts val="3359"/>
              </a:lnSpc>
              <a:buFont typeface="Arial"/>
              <a:buChar char="•"/>
            </a:pPr>
            <a:r>
              <a:rPr lang="en-US" sz="2799">
                <a:solidFill>
                  <a:srgbClr val="060736"/>
                </a:solidFill>
                <a:latin typeface="Montserrat"/>
                <a:ea typeface="Montserrat"/>
                <a:cs typeface="Montserrat"/>
                <a:sym typeface="Montserrat"/>
              </a:rPr>
              <a:t>Şirketler ve Kurumlar</a:t>
            </a:r>
          </a:p>
          <a:p>
            <a:pPr marL="604518" lvl="1" indent="-302259" algn="just">
              <a:lnSpc>
                <a:spcPts val="3359"/>
              </a:lnSpc>
              <a:buFont typeface="Arial"/>
              <a:buChar char="•"/>
            </a:pPr>
            <a:r>
              <a:rPr lang="en-US" sz="2799">
                <a:solidFill>
                  <a:srgbClr val="060736"/>
                </a:solidFill>
                <a:latin typeface="Montserrat"/>
                <a:ea typeface="Montserrat"/>
                <a:cs typeface="Montserrat"/>
                <a:sym typeface="Montserrat"/>
              </a:rPr>
              <a:t>Pazarlama ve Müşteri İlişkileri Ekipleri</a:t>
            </a:r>
          </a:p>
          <a:p>
            <a:pPr marL="604518" lvl="1" indent="-302259" algn="just">
              <a:lnSpc>
                <a:spcPts val="3359"/>
              </a:lnSpc>
              <a:buFont typeface="Arial"/>
              <a:buChar char="•"/>
            </a:pPr>
            <a:r>
              <a:rPr lang="en-US" sz="2799">
                <a:solidFill>
                  <a:srgbClr val="060736"/>
                </a:solidFill>
                <a:latin typeface="Montserrat"/>
                <a:ea typeface="Montserrat"/>
                <a:cs typeface="Montserrat"/>
                <a:sym typeface="Montserrat"/>
              </a:rPr>
              <a:t>Rekabet Analizi Yapan Firmalar</a:t>
            </a:r>
          </a:p>
          <a:p>
            <a:pPr marL="604518" lvl="1" indent="-302259" algn="just">
              <a:lnSpc>
                <a:spcPts val="3359"/>
              </a:lnSpc>
              <a:buFont typeface="Arial"/>
              <a:buChar char="•"/>
            </a:pPr>
            <a:r>
              <a:rPr lang="en-US" sz="2799">
                <a:solidFill>
                  <a:srgbClr val="060736"/>
                </a:solidFill>
                <a:latin typeface="Montserrat"/>
                <a:ea typeface="Montserrat"/>
                <a:cs typeface="Montserrat"/>
                <a:sym typeface="Montserrat"/>
              </a:rPr>
              <a:t>Ürün ve Hizmet Geliştirme Ekipleri</a:t>
            </a:r>
          </a:p>
          <a:p>
            <a:pPr marL="604518" lvl="1" indent="-302259" algn="just">
              <a:lnSpc>
                <a:spcPts val="3359"/>
              </a:lnSpc>
              <a:buFont typeface="Arial"/>
              <a:buChar char="•"/>
            </a:pPr>
            <a:r>
              <a:rPr lang="en-US" sz="2799">
                <a:solidFill>
                  <a:srgbClr val="060736"/>
                </a:solidFill>
                <a:latin typeface="Montserrat"/>
                <a:ea typeface="Montserrat"/>
                <a:cs typeface="Montserrat"/>
                <a:sym typeface="Montserrat"/>
              </a:rPr>
              <a:t>Akademik Araştırmacılar</a:t>
            </a:r>
          </a:p>
        </p:txBody>
      </p:sp>
      <p:sp>
        <p:nvSpPr>
          <p:cNvPr id="7" name="TextBox 7"/>
          <p:cNvSpPr txBox="1"/>
          <p:nvPr/>
        </p:nvSpPr>
        <p:spPr>
          <a:xfrm>
            <a:off x="2565530" y="2891601"/>
            <a:ext cx="13112526" cy="2085975"/>
          </a:xfrm>
          <a:prstGeom prst="rect">
            <a:avLst/>
          </a:prstGeom>
        </p:spPr>
        <p:txBody>
          <a:bodyPr lIns="0" tIns="0" rIns="0" bIns="0" rtlCol="0" anchor="t">
            <a:spAutoFit/>
          </a:bodyPr>
          <a:lstStyle/>
          <a:p>
            <a:pPr marL="604518" lvl="1" indent="-302259" algn="just">
              <a:lnSpc>
                <a:spcPts val="3359"/>
              </a:lnSpc>
              <a:buFont typeface="Arial"/>
              <a:buChar char="•"/>
            </a:pPr>
            <a:r>
              <a:rPr lang="en-US" sz="2799">
                <a:solidFill>
                  <a:srgbClr val="060736"/>
                </a:solidFill>
                <a:latin typeface="Montserrat"/>
                <a:ea typeface="Montserrat"/>
                <a:cs typeface="Montserrat"/>
                <a:sym typeface="Montserrat"/>
              </a:rPr>
              <a:t>Müşteri Memnuniyetinin Artırılması</a:t>
            </a:r>
          </a:p>
          <a:p>
            <a:pPr marL="604518" lvl="1" indent="-302259" algn="just">
              <a:lnSpc>
                <a:spcPts val="3359"/>
              </a:lnSpc>
              <a:buFont typeface="Arial"/>
              <a:buChar char="•"/>
            </a:pPr>
            <a:r>
              <a:rPr lang="en-US" sz="2799">
                <a:solidFill>
                  <a:srgbClr val="060736"/>
                </a:solidFill>
                <a:latin typeface="Montserrat"/>
                <a:ea typeface="Montserrat"/>
                <a:cs typeface="Montserrat"/>
                <a:sym typeface="Montserrat"/>
              </a:rPr>
              <a:t>Pazarlama Stratejilerinin Geliştirilmesi</a:t>
            </a:r>
          </a:p>
          <a:p>
            <a:pPr marL="604518" lvl="1" indent="-302259" algn="just">
              <a:lnSpc>
                <a:spcPts val="3359"/>
              </a:lnSpc>
              <a:buFont typeface="Arial"/>
              <a:buChar char="•"/>
            </a:pPr>
            <a:r>
              <a:rPr lang="en-US" sz="2799">
                <a:solidFill>
                  <a:srgbClr val="060736"/>
                </a:solidFill>
                <a:latin typeface="Montserrat"/>
                <a:ea typeface="Montserrat"/>
                <a:cs typeface="Montserrat"/>
                <a:sym typeface="Montserrat"/>
              </a:rPr>
              <a:t>Rekabet Analizi</a:t>
            </a:r>
          </a:p>
          <a:p>
            <a:pPr marL="604518" lvl="1" indent="-302259" algn="just">
              <a:lnSpc>
                <a:spcPts val="3359"/>
              </a:lnSpc>
              <a:buFont typeface="Arial"/>
              <a:buChar char="•"/>
            </a:pPr>
            <a:r>
              <a:rPr lang="en-US" sz="2799">
                <a:solidFill>
                  <a:srgbClr val="060736"/>
                </a:solidFill>
                <a:latin typeface="Montserrat"/>
                <a:ea typeface="Montserrat"/>
                <a:cs typeface="Montserrat"/>
                <a:sym typeface="Montserrat"/>
              </a:rPr>
              <a:t>Ürün ve Hizmet Geliştirme</a:t>
            </a:r>
          </a:p>
          <a:p>
            <a:pPr marL="604518" lvl="1" indent="-302259" algn="just">
              <a:lnSpc>
                <a:spcPts val="3359"/>
              </a:lnSpc>
              <a:buFont typeface="Arial"/>
              <a:buChar char="•"/>
            </a:pPr>
            <a:r>
              <a:rPr lang="en-US" sz="2799">
                <a:solidFill>
                  <a:srgbClr val="060736"/>
                </a:solidFill>
                <a:latin typeface="Montserrat"/>
                <a:ea typeface="Montserrat"/>
                <a:cs typeface="Montserrat"/>
                <a:sym typeface="Montserrat"/>
              </a:rPr>
              <a:t>Sorunların Erken Tespiti </a:t>
            </a:r>
          </a:p>
        </p:txBody>
      </p:sp>
      <p:sp>
        <p:nvSpPr>
          <p:cNvPr id="8" name="TextBox 8"/>
          <p:cNvSpPr txBox="1"/>
          <p:nvPr/>
        </p:nvSpPr>
        <p:spPr>
          <a:xfrm>
            <a:off x="2845461" y="2071819"/>
            <a:ext cx="9822087" cy="542925"/>
          </a:xfrm>
          <a:prstGeom prst="rect">
            <a:avLst/>
          </a:prstGeom>
        </p:spPr>
        <p:txBody>
          <a:bodyPr lIns="0" tIns="0" rIns="0" bIns="0" rtlCol="0" anchor="t">
            <a:spAutoFit/>
          </a:bodyPr>
          <a:lstStyle/>
          <a:p>
            <a:pPr algn="l">
              <a:lnSpc>
                <a:spcPts val="4320"/>
              </a:lnSpc>
            </a:pPr>
            <a:r>
              <a:rPr lang="en-US" sz="3600">
                <a:solidFill>
                  <a:srgbClr val="060736"/>
                </a:solidFill>
                <a:latin typeface="Montserrat Bold"/>
                <a:ea typeface="Montserrat Bold"/>
                <a:cs typeface="Montserrat Bold"/>
                <a:sym typeface="Montserrat Bold"/>
              </a:rPr>
              <a:t>Sağladığı Faydalar</a:t>
            </a:r>
          </a:p>
        </p:txBody>
      </p:sp>
      <p:sp>
        <p:nvSpPr>
          <p:cNvPr id="9" name="Freeform 9"/>
          <p:cNvSpPr/>
          <p:nvPr/>
        </p:nvSpPr>
        <p:spPr>
          <a:xfrm>
            <a:off x="1870299" y="2044964"/>
            <a:ext cx="553900" cy="569780"/>
          </a:xfrm>
          <a:custGeom>
            <a:avLst/>
            <a:gdLst/>
            <a:ahLst/>
            <a:cxnLst/>
            <a:rect l="l" t="t" r="r" b="b"/>
            <a:pathLst>
              <a:path w="553900" h="569780">
                <a:moveTo>
                  <a:pt x="0" y="0"/>
                </a:moveTo>
                <a:lnTo>
                  <a:pt x="553900" y="0"/>
                </a:lnTo>
                <a:lnTo>
                  <a:pt x="553900" y="569780"/>
                </a:lnTo>
                <a:lnTo>
                  <a:pt x="0" y="5697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8059810" y="5428756"/>
            <a:ext cx="741290" cy="736084"/>
          </a:xfrm>
          <a:custGeom>
            <a:avLst/>
            <a:gdLst/>
            <a:ahLst/>
            <a:cxnLst/>
            <a:rect l="l" t="t" r="r" b="b"/>
            <a:pathLst>
              <a:path w="741290" h="736084">
                <a:moveTo>
                  <a:pt x="0" y="0"/>
                </a:moveTo>
                <a:lnTo>
                  <a:pt x="741290" y="0"/>
                </a:lnTo>
                <a:lnTo>
                  <a:pt x="741290" y="736084"/>
                </a:lnTo>
                <a:lnTo>
                  <a:pt x="0" y="7360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1903088" y="1902835"/>
            <a:ext cx="761136" cy="711909"/>
          </a:xfrm>
          <a:custGeom>
            <a:avLst/>
            <a:gdLst/>
            <a:ahLst/>
            <a:cxnLst/>
            <a:rect l="l" t="t" r="r" b="b"/>
            <a:pathLst>
              <a:path w="761136" h="711909">
                <a:moveTo>
                  <a:pt x="0" y="0"/>
                </a:moveTo>
                <a:lnTo>
                  <a:pt x="761136" y="0"/>
                </a:lnTo>
                <a:lnTo>
                  <a:pt x="761136" y="711909"/>
                </a:lnTo>
                <a:lnTo>
                  <a:pt x="0" y="7119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Resim 41">
            <a:extLst>
              <a:ext uri="{FF2B5EF4-FFF2-40B4-BE49-F238E27FC236}">
                <a16:creationId xmlns:a16="http://schemas.microsoft.com/office/drawing/2014/main" id="{CC4F2B56-B702-4D6A-B488-AB337448C469}"/>
              </a:ext>
            </a:extLst>
          </p:cNvPr>
          <p:cNvPicPr>
            <a:picLocks noChangeAspect="1"/>
          </p:cNvPicPr>
          <p:nvPr/>
        </p:nvPicPr>
        <p:blipFill>
          <a:blip r:embed="rId2"/>
          <a:stretch>
            <a:fillRect/>
          </a:stretch>
        </p:blipFill>
        <p:spPr>
          <a:xfrm>
            <a:off x="0" y="5716"/>
            <a:ext cx="18298170" cy="10281284"/>
          </a:xfrm>
          <a:prstGeom prst="rect">
            <a:avLst/>
          </a:prstGeom>
        </p:spPr>
      </p:pic>
    </p:spTree>
    <p:extLst>
      <p:ext uri="{BB962C8B-B14F-4D97-AF65-F5344CB8AC3E}">
        <p14:creationId xmlns:p14="http://schemas.microsoft.com/office/powerpoint/2010/main" val="4254894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sp>
        <p:nvSpPr>
          <p:cNvPr id="4" name="Freeform 4"/>
          <p:cNvSpPr/>
          <p:nvPr/>
        </p:nvSpPr>
        <p:spPr>
          <a:xfrm>
            <a:off x="9576421" y="2128234"/>
            <a:ext cx="3018712" cy="1886695"/>
          </a:xfrm>
          <a:custGeom>
            <a:avLst/>
            <a:gdLst/>
            <a:ahLst/>
            <a:cxnLst/>
            <a:rect l="l" t="t" r="r" b="b"/>
            <a:pathLst>
              <a:path w="3018712" h="1886695">
                <a:moveTo>
                  <a:pt x="0" y="0"/>
                </a:moveTo>
                <a:lnTo>
                  <a:pt x="3018712" y="0"/>
                </a:lnTo>
                <a:lnTo>
                  <a:pt x="3018712" y="1886695"/>
                </a:lnTo>
                <a:lnTo>
                  <a:pt x="0" y="1886695"/>
                </a:lnTo>
                <a:lnTo>
                  <a:pt x="0" y="0"/>
                </a:lnTo>
                <a:close/>
              </a:path>
            </a:pathLst>
          </a:custGeom>
          <a:blipFill>
            <a:blip r:embed="rId3"/>
            <a:stretch>
              <a:fillRect/>
            </a:stretch>
          </a:blipFill>
        </p:spPr>
      </p:sp>
      <p:sp>
        <p:nvSpPr>
          <p:cNvPr id="5" name="Freeform 5"/>
          <p:cNvSpPr/>
          <p:nvPr/>
        </p:nvSpPr>
        <p:spPr>
          <a:xfrm>
            <a:off x="11117788" y="3622957"/>
            <a:ext cx="2922524" cy="630586"/>
          </a:xfrm>
          <a:custGeom>
            <a:avLst/>
            <a:gdLst/>
            <a:ahLst/>
            <a:cxnLst/>
            <a:rect l="l" t="t" r="r" b="b"/>
            <a:pathLst>
              <a:path w="2922524" h="630586">
                <a:moveTo>
                  <a:pt x="0" y="0"/>
                </a:moveTo>
                <a:lnTo>
                  <a:pt x="2922524" y="0"/>
                </a:lnTo>
                <a:lnTo>
                  <a:pt x="2922524" y="630586"/>
                </a:lnTo>
                <a:lnTo>
                  <a:pt x="0" y="630586"/>
                </a:lnTo>
                <a:lnTo>
                  <a:pt x="0" y="0"/>
                </a:lnTo>
                <a:close/>
              </a:path>
            </a:pathLst>
          </a:custGeom>
          <a:blipFill>
            <a:blip r:embed="rId4"/>
            <a:stretch>
              <a:fillRect/>
            </a:stretch>
          </a:blipFill>
        </p:spPr>
      </p:sp>
      <p:sp>
        <p:nvSpPr>
          <p:cNvPr id="6" name="Freeform 6"/>
          <p:cNvSpPr/>
          <p:nvPr/>
        </p:nvSpPr>
        <p:spPr>
          <a:xfrm>
            <a:off x="12840459" y="2456852"/>
            <a:ext cx="2335683" cy="863230"/>
          </a:xfrm>
          <a:custGeom>
            <a:avLst/>
            <a:gdLst/>
            <a:ahLst/>
            <a:cxnLst/>
            <a:rect l="l" t="t" r="r" b="b"/>
            <a:pathLst>
              <a:path w="2335683" h="863230">
                <a:moveTo>
                  <a:pt x="0" y="0"/>
                </a:moveTo>
                <a:lnTo>
                  <a:pt x="2335683" y="0"/>
                </a:lnTo>
                <a:lnTo>
                  <a:pt x="2335683" y="863230"/>
                </a:lnTo>
                <a:lnTo>
                  <a:pt x="0" y="863230"/>
                </a:lnTo>
                <a:lnTo>
                  <a:pt x="0" y="0"/>
                </a:lnTo>
                <a:close/>
              </a:path>
            </a:pathLst>
          </a:custGeom>
          <a:blipFill>
            <a:blip r:embed="rId5"/>
            <a:stretch>
              <a:fillRect/>
            </a:stretch>
          </a:blipFill>
        </p:spPr>
      </p:sp>
      <p:sp>
        <p:nvSpPr>
          <p:cNvPr id="7" name="AutoShape 7"/>
          <p:cNvSpPr/>
          <p:nvPr/>
        </p:nvSpPr>
        <p:spPr>
          <a:xfrm>
            <a:off x="8926027" y="2193620"/>
            <a:ext cx="0" cy="6243773"/>
          </a:xfrm>
          <a:prstGeom prst="line">
            <a:avLst/>
          </a:prstGeom>
          <a:ln w="57150" cap="flat">
            <a:solidFill>
              <a:srgbClr val="213B55"/>
            </a:solidFill>
            <a:prstDash val="solid"/>
            <a:headEnd type="none" w="sm" len="sm"/>
            <a:tailEnd type="none" w="sm" len="sm"/>
          </a:ln>
        </p:spPr>
      </p:sp>
      <p:sp>
        <p:nvSpPr>
          <p:cNvPr id="8" name="AutoShape 8"/>
          <p:cNvSpPr/>
          <p:nvPr/>
        </p:nvSpPr>
        <p:spPr>
          <a:xfrm flipH="1" flipV="1">
            <a:off x="2437442" y="4777417"/>
            <a:ext cx="13312894" cy="89859"/>
          </a:xfrm>
          <a:prstGeom prst="line">
            <a:avLst/>
          </a:prstGeom>
          <a:ln w="57150" cap="flat">
            <a:solidFill>
              <a:srgbClr val="213B55"/>
            </a:solidFill>
            <a:prstDash val="solid"/>
            <a:headEnd type="none" w="sm" len="sm"/>
            <a:tailEnd type="none" w="sm" len="sm"/>
          </a:ln>
        </p:spPr>
      </p:sp>
      <p:sp>
        <p:nvSpPr>
          <p:cNvPr id="9" name="Freeform 9"/>
          <p:cNvSpPr/>
          <p:nvPr/>
        </p:nvSpPr>
        <p:spPr>
          <a:xfrm>
            <a:off x="3124949" y="2602335"/>
            <a:ext cx="2080336" cy="803483"/>
          </a:xfrm>
          <a:custGeom>
            <a:avLst/>
            <a:gdLst/>
            <a:ahLst/>
            <a:cxnLst/>
            <a:rect l="l" t="t" r="r" b="b"/>
            <a:pathLst>
              <a:path w="2080336" h="803483">
                <a:moveTo>
                  <a:pt x="0" y="0"/>
                </a:moveTo>
                <a:lnTo>
                  <a:pt x="2080336" y="0"/>
                </a:lnTo>
                <a:lnTo>
                  <a:pt x="2080336" y="803483"/>
                </a:lnTo>
                <a:lnTo>
                  <a:pt x="0" y="803483"/>
                </a:lnTo>
                <a:lnTo>
                  <a:pt x="0" y="0"/>
                </a:lnTo>
                <a:close/>
              </a:path>
            </a:pathLst>
          </a:custGeom>
          <a:blipFill>
            <a:blip r:embed="rId6"/>
            <a:stretch>
              <a:fillRect/>
            </a:stretch>
          </a:blipFill>
        </p:spPr>
      </p:sp>
      <p:sp>
        <p:nvSpPr>
          <p:cNvPr id="10" name="Freeform 10"/>
          <p:cNvSpPr/>
          <p:nvPr/>
        </p:nvSpPr>
        <p:spPr>
          <a:xfrm>
            <a:off x="3550675" y="2239863"/>
            <a:ext cx="5873346" cy="3312934"/>
          </a:xfrm>
          <a:custGeom>
            <a:avLst/>
            <a:gdLst/>
            <a:ahLst/>
            <a:cxnLst/>
            <a:rect l="l" t="t" r="r" b="b"/>
            <a:pathLst>
              <a:path w="5873346" h="3312934">
                <a:moveTo>
                  <a:pt x="0" y="0"/>
                </a:moveTo>
                <a:lnTo>
                  <a:pt x="5873346" y="0"/>
                </a:lnTo>
                <a:lnTo>
                  <a:pt x="5873346" y="3312935"/>
                </a:lnTo>
                <a:lnTo>
                  <a:pt x="0" y="3312935"/>
                </a:lnTo>
                <a:lnTo>
                  <a:pt x="0" y="0"/>
                </a:lnTo>
                <a:close/>
              </a:path>
            </a:pathLst>
          </a:custGeom>
          <a:blipFill>
            <a:blip r:embed="rId7"/>
            <a:stretch>
              <a:fillRect/>
            </a:stretch>
          </a:blipFill>
        </p:spPr>
      </p:sp>
      <p:sp>
        <p:nvSpPr>
          <p:cNvPr id="11" name="TextBox 11"/>
          <p:cNvSpPr txBox="1"/>
          <p:nvPr/>
        </p:nvSpPr>
        <p:spPr>
          <a:xfrm>
            <a:off x="7771842" y="742950"/>
            <a:ext cx="2744316" cy="832485"/>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&lt;VERİ SETİ&gt;</a:t>
            </a:r>
          </a:p>
        </p:txBody>
      </p:sp>
      <p:sp>
        <p:nvSpPr>
          <p:cNvPr id="12" name="TextBox 12"/>
          <p:cNvSpPr txBox="1"/>
          <p:nvPr/>
        </p:nvSpPr>
        <p:spPr>
          <a:xfrm>
            <a:off x="3277349" y="5370343"/>
            <a:ext cx="5109980" cy="2171700"/>
          </a:xfrm>
          <a:prstGeom prst="rect">
            <a:avLst/>
          </a:prstGeom>
        </p:spPr>
        <p:txBody>
          <a:bodyPr lIns="0" tIns="0" rIns="0" bIns="0" rtlCol="0" anchor="t">
            <a:spAutoFit/>
          </a:bodyPr>
          <a:lstStyle/>
          <a:p>
            <a:pPr algn="just">
              <a:lnSpc>
                <a:spcPts val="3599"/>
              </a:lnSpc>
            </a:pPr>
            <a:r>
              <a:rPr lang="en-US" sz="2999">
                <a:solidFill>
                  <a:srgbClr val="060736"/>
                </a:solidFill>
                <a:latin typeface="Montserrat Bold"/>
                <a:ea typeface="Montserrat Bold"/>
                <a:cs typeface="Montserrat Bold"/>
                <a:sym typeface="Montserrat Bold"/>
              </a:rPr>
              <a:t>Gerçek Kullanıcı Verileri</a:t>
            </a:r>
          </a:p>
          <a:p>
            <a:pPr algn="just">
              <a:lnSpc>
                <a:spcPts val="3599"/>
              </a:lnSpc>
            </a:pPr>
            <a:endParaRPr lang="en-US" sz="2999">
              <a:solidFill>
                <a:srgbClr val="060736"/>
              </a:solidFill>
              <a:latin typeface="Montserrat Bold"/>
              <a:ea typeface="Montserrat Bold"/>
              <a:cs typeface="Montserrat Bold"/>
              <a:sym typeface="Montserrat Bold"/>
            </a:endParaRPr>
          </a:p>
          <a:p>
            <a:pPr marL="647697" lvl="1" indent="-323848" algn="just">
              <a:lnSpc>
                <a:spcPts val="3599"/>
              </a:lnSpc>
              <a:buFont typeface="Arial"/>
              <a:buChar char="•"/>
            </a:pPr>
            <a:r>
              <a:rPr lang="en-US" sz="2999">
                <a:solidFill>
                  <a:srgbClr val="060736"/>
                </a:solidFill>
                <a:latin typeface="Montserrat"/>
                <a:ea typeface="Montserrat"/>
                <a:cs typeface="Montserrat"/>
                <a:sym typeface="Montserrat"/>
              </a:rPr>
              <a:t>%34 - Negatif</a:t>
            </a:r>
          </a:p>
          <a:p>
            <a:pPr algn="just">
              <a:lnSpc>
                <a:spcPts val="3359"/>
              </a:lnSpc>
            </a:pPr>
            <a:endParaRPr lang="en-US" sz="2999">
              <a:solidFill>
                <a:srgbClr val="060736"/>
              </a:solidFill>
              <a:latin typeface="Montserrat"/>
              <a:ea typeface="Montserrat"/>
              <a:cs typeface="Montserrat"/>
              <a:sym typeface="Montserrat"/>
            </a:endParaRPr>
          </a:p>
          <a:p>
            <a:pPr algn="just">
              <a:lnSpc>
                <a:spcPts val="3359"/>
              </a:lnSpc>
            </a:pPr>
            <a:endParaRPr lang="en-US" sz="2999">
              <a:solidFill>
                <a:srgbClr val="060736"/>
              </a:solidFill>
              <a:latin typeface="Montserrat"/>
              <a:ea typeface="Montserrat"/>
              <a:cs typeface="Montserrat"/>
              <a:sym typeface="Montserrat"/>
            </a:endParaRPr>
          </a:p>
        </p:txBody>
      </p:sp>
      <p:sp>
        <p:nvSpPr>
          <p:cNvPr id="13" name="TextBox 13"/>
          <p:cNvSpPr txBox="1"/>
          <p:nvPr/>
        </p:nvSpPr>
        <p:spPr>
          <a:xfrm>
            <a:off x="9812690" y="5370343"/>
            <a:ext cx="4938912" cy="3067050"/>
          </a:xfrm>
          <a:prstGeom prst="rect">
            <a:avLst/>
          </a:prstGeom>
        </p:spPr>
        <p:txBody>
          <a:bodyPr lIns="0" tIns="0" rIns="0" bIns="0" rtlCol="0" anchor="t">
            <a:spAutoFit/>
          </a:bodyPr>
          <a:lstStyle/>
          <a:p>
            <a:pPr algn="just">
              <a:lnSpc>
                <a:spcPts val="3599"/>
              </a:lnSpc>
            </a:pPr>
            <a:r>
              <a:rPr lang="en-US" sz="2999">
                <a:solidFill>
                  <a:srgbClr val="060736"/>
                </a:solidFill>
                <a:latin typeface="Montserrat Bold"/>
                <a:ea typeface="Montserrat Bold"/>
                <a:cs typeface="Montserrat Bold"/>
                <a:sym typeface="Montserrat Bold"/>
              </a:rPr>
              <a:t>Sentetik Veriler</a:t>
            </a:r>
          </a:p>
          <a:p>
            <a:pPr algn="just">
              <a:lnSpc>
                <a:spcPts val="3359"/>
              </a:lnSpc>
            </a:pPr>
            <a:endParaRPr lang="en-US" sz="2999">
              <a:solidFill>
                <a:srgbClr val="060736"/>
              </a:solidFill>
              <a:latin typeface="Montserrat Bold"/>
              <a:ea typeface="Montserrat Bold"/>
              <a:cs typeface="Montserrat Bold"/>
              <a:sym typeface="Montserrat Bold"/>
            </a:endParaRPr>
          </a:p>
          <a:p>
            <a:pPr marL="647697" lvl="1" indent="-323848" algn="just">
              <a:lnSpc>
                <a:spcPts val="3599"/>
              </a:lnSpc>
              <a:buFont typeface="Arial"/>
              <a:buChar char="•"/>
            </a:pPr>
            <a:r>
              <a:rPr lang="en-US" sz="2999">
                <a:solidFill>
                  <a:srgbClr val="060736"/>
                </a:solidFill>
                <a:latin typeface="Montserrat"/>
                <a:ea typeface="Montserrat"/>
                <a:cs typeface="Montserrat"/>
                <a:sym typeface="Montserrat"/>
              </a:rPr>
              <a:t>%33 - Pozitif</a:t>
            </a:r>
          </a:p>
          <a:p>
            <a:pPr algn="just">
              <a:lnSpc>
                <a:spcPts val="3599"/>
              </a:lnSpc>
            </a:pPr>
            <a:endParaRPr lang="en-US" sz="2999">
              <a:solidFill>
                <a:srgbClr val="060736"/>
              </a:solidFill>
              <a:latin typeface="Montserrat"/>
              <a:ea typeface="Montserrat"/>
              <a:cs typeface="Montserrat"/>
              <a:sym typeface="Montserrat"/>
            </a:endParaRPr>
          </a:p>
          <a:p>
            <a:pPr marL="647697" lvl="1" indent="-323848" algn="just">
              <a:lnSpc>
                <a:spcPts val="3599"/>
              </a:lnSpc>
              <a:buFont typeface="Arial"/>
              <a:buChar char="•"/>
            </a:pPr>
            <a:r>
              <a:rPr lang="en-US" sz="2999">
                <a:solidFill>
                  <a:srgbClr val="060736"/>
                </a:solidFill>
                <a:latin typeface="Montserrat"/>
                <a:ea typeface="Montserrat"/>
                <a:cs typeface="Montserrat"/>
                <a:sym typeface="Montserrat"/>
              </a:rPr>
              <a:t>%33 - Çoklu Entity</a:t>
            </a:r>
          </a:p>
          <a:p>
            <a:pPr algn="just">
              <a:lnSpc>
                <a:spcPts val="3599"/>
              </a:lnSpc>
            </a:pPr>
            <a:r>
              <a:rPr lang="en-US" sz="2999">
                <a:solidFill>
                  <a:srgbClr val="060736"/>
                </a:solidFill>
                <a:latin typeface="Montserrat"/>
                <a:ea typeface="Montserrat"/>
                <a:cs typeface="Montserrat"/>
                <a:sym typeface="Montserrat"/>
              </a:rPr>
              <a:t>               (pozitif/negatif)</a:t>
            </a:r>
          </a:p>
          <a:p>
            <a:pPr algn="just">
              <a:lnSpc>
                <a:spcPts val="3359"/>
              </a:lnSpc>
            </a:pPr>
            <a:endParaRPr lang="en-US" sz="2999">
              <a:solidFill>
                <a:srgbClr val="060736"/>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sp>
        <p:nvSpPr>
          <p:cNvPr id="4" name="TextBox 4"/>
          <p:cNvSpPr txBox="1"/>
          <p:nvPr/>
        </p:nvSpPr>
        <p:spPr>
          <a:xfrm>
            <a:off x="7771842" y="742950"/>
            <a:ext cx="2744316" cy="832485"/>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&lt;VERİ SETİ&gt;</a:t>
            </a:r>
          </a:p>
        </p:txBody>
      </p:sp>
      <p:sp>
        <p:nvSpPr>
          <p:cNvPr id="5" name="Freeform 5"/>
          <p:cNvSpPr/>
          <p:nvPr/>
        </p:nvSpPr>
        <p:spPr>
          <a:xfrm>
            <a:off x="1675751" y="1717376"/>
            <a:ext cx="14624469" cy="6852248"/>
          </a:xfrm>
          <a:custGeom>
            <a:avLst/>
            <a:gdLst/>
            <a:ahLst/>
            <a:cxnLst/>
            <a:rect l="l" t="t" r="r" b="b"/>
            <a:pathLst>
              <a:path w="14624469" h="6852248">
                <a:moveTo>
                  <a:pt x="0" y="0"/>
                </a:moveTo>
                <a:lnTo>
                  <a:pt x="14624469" y="0"/>
                </a:lnTo>
                <a:lnTo>
                  <a:pt x="14624469" y="6852248"/>
                </a:lnTo>
                <a:lnTo>
                  <a:pt x="0" y="6852248"/>
                </a:lnTo>
                <a:lnTo>
                  <a:pt x="0" y="0"/>
                </a:lnTo>
                <a:close/>
              </a:path>
            </a:pathLst>
          </a:custGeom>
          <a:blipFill>
            <a:blip r:embed="rId3"/>
            <a:stretch>
              <a:fillRect r="-1880" b="-1088"/>
            </a:stretch>
          </a:blipFill>
          <a:ln w="47625" cap="rnd">
            <a:solidFill>
              <a:srgbClr val="213B55"/>
            </a:solidFill>
            <a:prstDash val="solid"/>
            <a:round/>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sp>
        <p:nvSpPr>
          <p:cNvPr id="4" name="TextBox 4"/>
          <p:cNvSpPr txBox="1"/>
          <p:nvPr/>
        </p:nvSpPr>
        <p:spPr>
          <a:xfrm>
            <a:off x="6159252" y="742950"/>
            <a:ext cx="5969496" cy="832485"/>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&lt;YÖNTEM VE TEKNİKLER&gt;</a:t>
            </a:r>
          </a:p>
        </p:txBody>
      </p:sp>
      <p:sp>
        <p:nvSpPr>
          <p:cNvPr id="5" name="Freeform 5"/>
          <p:cNvSpPr/>
          <p:nvPr/>
        </p:nvSpPr>
        <p:spPr>
          <a:xfrm>
            <a:off x="5381884" y="4514070"/>
            <a:ext cx="2247007" cy="1506345"/>
          </a:xfrm>
          <a:custGeom>
            <a:avLst/>
            <a:gdLst/>
            <a:ahLst/>
            <a:cxnLst/>
            <a:rect l="l" t="t" r="r" b="b"/>
            <a:pathLst>
              <a:path w="2247007" h="1506345">
                <a:moveTo>
                  <a:pt x="0" y="0"/>
                </a:moveTo>
                <a:lnTo>
                  <a:pt x="2247007" y="0"/>
                </a:lnTo>
                <a:lnTo>
                  <a:pt x="2247007" y="1506345"/>
                </a:lnTo>
                <a:lnTo>
                  <a:pt x="0" y="1506345"/>
                </a:lnTo>
                <a:lnTo>
                  <a:pt x="0" y="0"/>
                </a:lnTo>
                <a:close/>
              </a:path>
            </a:pathLst>
          </a:custGeom>
          <a:blipFill>
            <a:blip r:embed="rId3"/>
            <a:stretch>
              <a:fillRect t="-22244" b="-26924"/>
            </a:stretch>
          </a:blipFill>
          <a:ln w="47625" cap="rnd">
            <a:solidFill>
              <a:srgbClr val="213B55"/>
            </a:solidFill>
            <a:prstDash val="solid"/>
            <a:round/>
          </a:ln>
        </p:spPr>
      </p:sp>
      <p:sp>
        <p:nvSpPr>
          <p:cNvPr id="6" name="Freeform 6"/>
          <p:cNvSpPr/>
          <p:nvPr/>
        </p:nvSpPr>
        <p:spPr>
          <a:xfrm>
            <a:off x="9678179" y="3057958"/>
            <a:ext cx="2194235" cy="836803"/>
          </a:xfrm>
          <a:custGeom>
            <a:avLst/>
            <a:gdLst/>
            <a:ahLst/>
            <a:cxnLst/>
            <a:rect l="l" t="t" r="r" b="b"/>
            <a:pathLst>
              <a:path w="2194235" h="836803">
                <a:moveTo>
                  <a:pt x="0" y="0"/>
                </a:moveTo>
                <a:lnTo>
                  <a:pt x="2194235" y="0"/>
                </a:lnTo>
                <a:lnTo>
                  <a:pt x="2194235" y="836802"/>
                </a:lnTo>
                <a:lnTo>
                  <a:pt x="0" y="836802"/>
                </a:lnTo>
                <a:lnTo>
                  <a:pt x="0" y="0"/>
                </a:lnTo>
                <a:close/>
              </a:path>
            </a:pathLst>
          </a:custGeom>
          <a:blipFill>
            <a:blip r:embed="rId4"/>
            <a:stretch>
              <a:fillRect l="-30002" r="-54004" b="-26973"/>
            </a:stretch>
          </a:blipFill>
          <a:ln w="47625" cap="sq">
            <a:solidFill>
              <a:srgbClr val="070B6F"/>
            </a:solidFill>
            <a:prstDash val="solid"/>
            <a:miter/>
          </a:ln>
        </p:spPr>
      </p:sp>
      <p:sp>
        <p:nvSpPr>
          <p:cNvPr id="7" name="Freeform 7"/>
          <p:cNvSpPr/>
          <p:nvPr/>
        </p:nvSpPr>
        <p:spPr>
          <a:xfrm>
            <a:off x="9715167" y="5929919"/>
            <a:ext cx="2221599" cy="1442385"/>
          </a:xfrm>
          <a:custGeom>
            <a:avLst/>
            <a:gdLst/>
            <a:ahLst/>
            <a:cxnLst/>
            <a:rect l="l" t="t" r="r" b="b"/>
            <a:pathLst>
              <a:path w="2221599" h="1442385">
                <a:moveTo>
                  <a:pt x="0" y="0"/>
                </a:moveTo>
                <a:lnTo>
                  <a:pt x="2221599" y="0"/>
                </a:lnTo>
                <a:lnTo>
                  <a:pt x="2221599" y="1442385"/>
                </a:lnTo>
                <a:lnTo>
                  <a:pt x="0" y="1442385"/>
                </a:lnTo>
                <a:lnTo>
                  <a:pt x="0" y="0"/>
                </a:lnTo>
                <a:close/>
              </a:path>
            </a:pathLst>
          </a:custGeom>
          <a:blipFill>
            <a:blip r:embed="rId5"/>
            <a:stretch>
              <a:fillRect r="-18413"/>
            </a:stretch>
          </a:blipFill>
          <a:ln w="47625" cap="sq">
            <a:solidFill>
              <a:srgbClr val="00046B"/>
            </a:solidFill>
            <a:prstDash val="solid"/>
            <a:miter/>
          </a:ln>
        </p:spPr>
      </p:sp>
      <p:grpSp>
        <p:nvGrpSpPr>
          <p:cNvPr id="8" name="Group 8"/>
          <p:cNvGrpSpPr/>
          <p:nvPr/>
        </p:nvGrpSpPr>
        <p:grpSpPr>
          <a:xfrm>
            <a:off x="9771164" y="6939763"/>
            <a:ext cx="990029" cy="366135"/>
            <a:chOff x="0" y="0"/>
            <a:chExt cx="522529" cy="193243"/>
          </a:xfrm>
        </p:grpSpPr>
        <p:sp>
          <p:nvSpPr>
            <p:cNvPr id="9" name="Freeform 9"/>
            <p:cNvSpPr/>
            <p:nvPr/>
          </p:nvSpPr>
          <p:spPr>
            <a:xfrm>
              <a:off x="0" y="0"/>
              <a:ext cx="522529" cy="193243"/>
            </a:xfrm>
            <a:custGeom>
              <a:avLst/>
              <a:gdLst/>
              <a:ahLst/>
              <a:cxnLst/>
              <a:rect l="l" t="t" r="r" b="b"/>
              <a:pathLst>
                <a:path w="522529" h="193243">
                  <a:moveTo>
                    <a:pt x="0" y="0"/>
                  </a:moveTo>
                  <a:lnTo>
                    <a:pt x="522529" y="0"/>
                  </a:lnTo>
                  <a:lnTo>
                    <a:pt x="522529" y="193243"/>
                  </a:lnTo>
                  <a:lnTo>
                    <a:pt x="0" y="193243"/>
                  </a:lnTo>
                  <a:close/>
                </a:path>
              </a:pathLst>
            </a:custGeom>
            <a:solidFill>
              <a:srgbClr val="E7E1D4"/>
            </a:solidFill>
          </p:spPr>
        </p:sp>
        <p:sp>
          <p:nvSpPr>
            <p:cNvPr id="10" name="TextBox 10"/>
            <p:cNvSpPr txBox="1"/>
            <p:nvPr/>
          </p:nvSpPr>
          <p:spPr>
            <a:xfrm>
              <a:off x="0" y="9525"/>
              <a:ext cx="522529" cy="183718"/>
            </a:xfrm>
            <a:prstGeom prst="rect">
              <a:avLst/>
            </a:prstGeom>
          </p:spPr>
          <p:txBody>
            <a:bodyPr lIns="26094" tIns="26094" rIns="26094" bIns="26094" rtlCol="0" anchor="ctr"/>
            <a:lstStyle/>
            <a:p>
              <a:pPr algn="ctr">
                <a:lnSpc>
                  <a:spcPts val="2879"/>
                </a:lnSpc>
              </a:pPr>
              <a:endParaRPr/>
            </a:p>
          </p:txBody>
        </p:sp>
      </p:grpSp>
      <p:sp>
        <p:nvSpPr>
          <p:cNvPr id="11" name="TextBox 11"/>
          <p:cNvSpPr txBox="1"/>
          <p:nvPr/>
        </p:nvSpPr>
        <p:spPr>
          <a:xfrm>
            <a:off x="9519164" y="6873088"/>
            <a:ext cx="1306803" cy="456201"/>
          </a:xfrm>
          <a:prstGeom prst="rect">
            <a:avLst/>
          </a:prstGeom>
        </p:spPr>
        <p:txBody>
          <a:bodyPr lIns="0" tIns="0" rIns="0" bIns="0" rtlCol="0" anchor="t">
            <a:spAutoFit/>
          </a:bodyPr>
          <a:lstStyle/>
          <a:p>
            <a:pPr algn="ctr">
              <a:lnSpc>
                <a:spcPts val="3600"/>
              </a:lnSpc>
            </a:pPr>
            <a:r>
              <a:rPr lang="en-US" sz="2571">
                <a:solidFill>
                  <a:srgbClr val="191EA8"/>
                </a:solidFill>
                <a:latin typeface="Roboto Bold Italics"/>
                <a:ea typeface="Roboto Bold Italics"/>
                <a:cs typeface="Roboto Bold Italics"/>
                <a:sym typeface="Roboto Bold Italics"/>
              </a:rPr>
              <a:t>GCN</a:t>
            </a:r>
          </a:p>
        </p:txBody>
      </p:sp>
      <p:sp>
        <p:nvSpPr>
          <p:cNvPr id="12" name="Freeform 12"/>
          <p:cNvSpPr/>
          <p:nvPr/>
        </p:nvSpPr>
        <p:spPr>
          <a:xfrm>
            <a:off x="9687704" y="4305151"/>
            <a:ext cx="2201437" cy="1215193"/>
          </a:xfrm>
          <a:custGeom>
            <a:avLst/>
            <a:gdLst/>
            <a:ahLst/>
            <a:cxnLst/>
            <a:rect l="l" t="t" r="r" b="b"/>
            <a:pathLst>
              <a:path w="2201437" h="1215193">
                <a:moveTo>
                  <a:pt x="0" y="0"/>
                </a:moveTo>
                <a:lnTo>
                  <a:pt x="2201437" y="0"/>
                </a:lnTo>
                <a:lnTo>
                  <a:pt x="2201437" y="1215193"/>
                </a:lnTo>
                <a:lnTo>
                  <a:pt x="0" y="1215193"/>
                </a:lnTo>
                <a:lnTo>
                  <a:pt x="0" y="0"/>
                </a:lnTo>
                <a:close/>
              </a:path>
            </a:pathLst>
          </a:custGeom>
          <a:blipFill>
            <a:blip r:embed="rId6">
              <a:extLst>
                <a:ext uri="{96DAC541-7B7A-43D3-8B79-37D633B846F1}">
                  <asvg:svgBlip xmlns:asvg="http://schemas.microsoft.com/office/drawing/2016/SVG/main" r:embed="rId7"/>
                </a:ext>
              </a:extLst>
            </a:blip>
            <a:stretch>
              <a:fillRect/>
            </a:stretch>
          </a:blipFill>
          <a:ln w="38100" cap="rnd">
            <a:solidFill>
              <a:srgbClr val="00046B"/>
            </a:solidFill>
            <a:prstDash val="solid"/>
            <a:round/>
          </a:ln>
        </p:spPr>
      </p:sp>
      <p:grpSp>
        <p:nvGrpSpPr>
          <p:cNvPr id="13" name="Group 13"/>
          <p:cNvGrpSpPr/>
          <p:nvPr/>
        </p:nvGrpSpPr>
        <p:grpSpPr>
          <a:xfrm>
            <a:off x="9317514" y="2662561"/>
            <a:ext cx="2991506" cy="5209363"/>
            <a:chOff x="0" y="0"/>
            <a:chExt cx="787886" cy="1372013"/>
          </a:xfrm>
        </p:grpSpPr>
        <p:sp>
          <p:nvSpPr>
            <p:cNvPr id="14" name="Freeform 14"/>
            <p:cNvSpPr/>
            <p:nvPr/>
          </p:nvSpPr>
          <p:spPr>
            <a:xfrm>
              <a:off x="0" y="0"/>
              <a:ext cx="787886" cy="1372013"/>
            </a:xfrm>
            <a:custGeom>
              <a:avLst/>
              <a:gdLst/>
              <a:ahLst/>
              <a:cxnLst/>
              <a:rect l="l" t="t" r="r" b="b"/>
              <a:pathLst>
                <a:path w="787886" h="1372013">
                  <a:moveTo>
                    <a:pt x="64699" y="0"/>
                  </a:moveTo>
                  <a:lnTo>
                    <a:pt x="723187" y="0"/>
                  </a:lnTo>
                  <a:cubicBezTo>
                    <a:pt x="758920" y="0"/>
                    <a:pt x="787886" y="28967"/>
                    <a:pt x="787886" y="64699"/>
                  </a:cubicBezTo>
                  <a:lnTo>
                    <a:pt x="787886" y="1307314"/>
                  </a:lnTo>
                  <a:cubicBezTo>
                    <a:pt x="787886" y="1324473"/>
                    <a:pt x="781070" y="1340930"/>
                    <a:pt x="768936" y="1353063"/>
                  </a:cubicBezTo>
                  <a:cubicBezTo>
                    <a:pt x="756803" y="1365197"/>
                    <a:pt x="740346" y="1372013"/>
                    <a:pt x="723187" y="1372013"/>
                  </a:cubicBezTo>
                  <a:lnTo>
                    <a:pt x="64699" y="1372013"/>
                  </a:lnTo>
                  <a:cubicBezTo>
                    <a:pt x="28967" y="1372013"/>
                    <a:pt x="0" y="1343047"/>
                    <a:pt x="0" y="1307314"/>
                  </a:cubicBezTo>
                  <a:lnTo>
                    <a:pt x="0" y="64699"/>
                  </a:lnTo>
                  <a:cubicBezTo>
                    <a:pt x="0" y="28967"/>
                    <a:pt x="28967" y="0"/>
                    <a:pt x="64699" y="0"/>
                  </a:cubicBezTo>
                  <a:close/>
                </a:path>
              </a:pathLst>
            </a:custGeom>
            <a:solidFill>
              <a:srgbClr val="000000">
                <a:alpha val="0"/>
              </a:srgbClr>
            </a:solidFill>
            <a:ln w="47625" cap="rnd">
              <a:solidFill>
                <a:srgbClr val="0E2A47"/>
              </a:solidFill>
              <a:prstDash val="solid"/>
              <a:round/>
            </a:ln>
          </p:spPr>
        </p:sp>
        <p:sp>
          <p:nvSpPr>
            <p:cNvPr id="15" name="TextBox 15"/>
            <p:cNvSpPr txBox="1"/>
            <p:nvPr/>
          </p:nvSpPr>
          <p:spPr>
            <a:xfrm>
              <a:off x="0" y="-19050"/>
              <a:ext cx="787886" cy="1391063"/>
            </a:xfrm>
            <a:prstGeom prst="rect">
              <a:avLst/>
            </a:prstGeom>
          </p:spPr>
          <p:txBody>
            <a:bodyPr lIns="50800" tIns="50800" rIns="50800" bIns="50800" rtlCol="0" anchor="ctr"/>
            <a:lstStyle/>
            <a:p>
              <a:pPr algn="ctr">
                <a:lnSpc>
                  <a:spcPts val="2879"/>
                </a:lnSpc>
              </a:pPr>
              <a:endParaRPr/>
            </a:p>
          </p:txBody>
        </p:sp>
      </p:grpSp>
      <p:sp>
        <p:nvSpPr>
          <p:cNvPr id="16" name="TextBox 16"/>
          <p:cNvSpPr txBox="1"/>
          <p:nvPr/>
        </p:nvSpPr>
        <p:spPr>
          <a:xfrm>
            <a:off x="9557489" y="4563479"/>
            <a:ext cx="2598074" cy="631863"/>
          </a:xfrm>
          <a:prstGeom prst="rect">
            <a:avLst/>
          </a:prstGeom>
        </p:spPr>
        <p:txBody>
          <a:bodyPr lIns="0" tIns="0" rIns="0" bIns="0" rtlCol="0" anchor="t">
            <a:spAutoFit/>
          </a:bodyPr>
          <a:lstStyle/>
          <a:p>
            <a:pPr algn="ctr">
              <a:lnSpc>
                <a:spcPts val="5198"/>
              </a:lnSpc>
            </a:pPr>
            <a:r>
              <a:rPr lang="en-US" sz="3713">
                <a:solidFill>
                  <a:srgbClr val="0E2A47"/>
                </a:solidFill>
                <a:latin typeface="Roboto Condensed Bold Italics"/>
                <a:ea typeface="Roboto Condensed Bold Italics"/>
                <a:cs typeface="Roboto Condensed Bold Italics"/>
                <a:sym typeface="Roboto Condensed Bold Italics"/>
              </a:rPr>
              <a:t>Biaffine </a:t>
            </a:r>
          </a:p>
        </p:txBody>
      </p:sp>
      <p:grpSp>
        <p:nvGrpSpPr>
          <p:cNvPr id="17" name="Group 17"/>
          <p:cNvGrpSpPr/>
          <p:nvPr/>
        </p:nvGrpSpPr>
        <p:grpSpPr>
          <a:xfrm>
            <a:off x="1682294" y="4607956"/>
            <a:ext cx="2185502" cy="1318573"/>
            <a:chOff x="0" y="0"/>
            <a:chExt cx="2914002" cy="1758097"/>
          </a:xfrm>
        </p:grpSpPr>
        <p:grpSp>
          <p:nvGrpSpPr>
            <p:cNvPr id="18" name="Group 18"/>
            <p:cNvGrpSpPr/>
            <p:nvPr/>
          </p:nvGrpSpPr>
          <p:grpSpPr>
            <a:xfrm>
              <a:off x="0" y="0"/>
              <a:ext cx="2914002" cy="1758097"/>
              <a:chOff x="0" y="0"/>
              <a:chExt cx="575605" cy="347278"/>
            </a:xfrm>
          </p:grpSpPr>
          <p:sp>
            <p:nvSpPr>
              <p:cNvPr id="19" name="Freeform 19"/>
              <p:cNvSpPr/>
              <p:nvPr/>
            </p:nvSpPr>
            <p:spPr>
              <a:xfrm>
                <a:off x="0" y="0"/>
                <a:ext cx="575605" cy="347278"/>
              </a:xfrm>
              <a:custGeom>
                <a:avLst/>
                <a:gdLst/>
                <a:ahLst/>
                <a:cxnLst/>
                <a:rect l="l" t="t" r="r" b="b"/>
                <a:pathLst>
                  <a:path w="575605" h="347278">
                    <a:moveTo>
                      <a:pt x="88560" y="0"/>
                    </a:moveTo>
                    <a:lnTo>
                      <a:pt x="487045" y="0"/>
                    </a:lnTo>
                    <a:cubicBezTo>
                      <a:pt x="535956" y="0"/>
                      <a:pt x="575605" y="39650"/>
                      <a:pt x="575605" y="88560"/>
                    </a:cubicBezTo>
                    <a:lnTo>
                      <a:pt x="575605" y="258718"/>
                    </a:lnTo>
                    <a:cubicBezTo>
                      <a:pt x="575605" y="307629"/>
                      <a:pt x="535956" y="347278"/>
                      <a:pt x="487045" y="347278"/>
                    </a:cubicBezTo>
                    <a:lnTo>
                      <a:pt x="88560" y="347278"/>
                    </a:lnTo>
                    <a:cubicBezTo>
                      <a:pt x="39650" y="347278"/>
                      <a:pt x="0" y="307629"/>
                      <a:pt x="0" y="258718"/>
                    </a:cubicBezTo>
                    <a:lnTo>
                      <a:pt x="0" y="88560"/>
                    </a:lnTo>
                    <a:cubicBezTo>
                      <a:pt x="0" y="39650"/>
                      <a:pt x="39650" y="0"/>
                      <a:pt x="88560" y="0"/>
                    </a:cubicBezTo>
                    <a:close/>
                  </a:path>
                </a:pathLst>
              </a:custGeom>
              <a:solidFill>
                <a:srgbClr val="000000">
                  <a:alpha val="0"/>
                </a:srgbClr>
              </a:solidFill>
              <a:ln w="47625" cap="rnd">
                <a:solidFill>
                  <a:srgbClr val="213B55"/>
                </a:solidFill>
                <a:prstDash val="solid"/>
                <a:round/>
              </a:ln>
            </p:spPr>
          </p:sp>
          <p:sp>
            <p:nvSpPr>
              <p:cNvPr id="20" name="TextBox 20"/>
              <p:cNvSpPr txBox="1"/>
              <p:nvPr/>
            </p:nvSpPr>
            <p:spPr>
              <a:xfrm>
                <a:off x="0" y="9525"/>
                <a:ext cx="575605" cy="337753"/>
              </a:xfrm>
              <a:prstGeom prst="rect">
                <a:avLst/>
              </a:prstGeom>
            </p:spPr>
            <p:txBody>
              <a:bodyPr lIns="50800" tIns="50800" rIns="50800" bIns="50800" rtlCol="0" anchor="ctr"/>
              <a:lstStyle/>
              <a:p>
                <a:pPr algn="ctr">
                  <a:lnSpc>
                    <a:spcPts val="2879"/>
                  </a:lnSpc>
                </a:pPr>
                <a:endParaRPr/>
              </a:p>
            </p:txBody>
          </p:sp>
        </p:grpSp>
        <p:sp>
          <p:nvSpPr>
            <p:cNvPr id="21" name="TextBox 21"/>
            <p:cNvSpPr txBox="1"/>
            <p:nvPr/>
          </p:nvSpPr>
          <p:spPr>
            <a:xfrm>
              <a:off x="408486" y="244922"/>
              <a:ext cx="2020570" cy="1116524"/>
            </a:xfrm>
            <a:prstGeom prst="rect">
              <a:avLst/>
            </a:prstGeom>
          </p:spPr>
          <p:txBody>
            <a:bodyPr lIns="0" tIns="0" rIns="0" bIns="0" rtlCol="0" anchor="t">
              <a:spAutoFit/>
            </a:bodyPr>
            <a:lstStyle/>
            <a:p>
              <a:pPr algn="ctr">
                <a:lnSpc>
                  <a:spcPts val="7000"/>
                </a:lnSpc>
              </a:pPr>
              <a:r>
                <a:rPr lang="en-US" sz="5000">
                  <a:solidFill>
                    <a:srgbClr val="0E2A47"/>
                  </a:solidFill>
                  <a:latin typeface="Roboto Condensed Bold Italics"/>
                  <a:ea typeface="Roboto Condensed Bold Italics"/>
                  <a:cs typeface="Roboto Condensed Bold Italics"/>
                  <a:sym typeface="Roboto Condensed Bold Italics"/>
                </a:rPr>
                <a:t>Input</a:t>
              </a:r>
            </a:p>
          </p:txBody>
        </p:sp>
      </p:grpSp>
      <p:grpSp>
        <p:nvGrpSpPr>
          <p:cNvPr id="22" name="Group 22"/>
          <p:cNvGrpSpPr/>
          <p:nvPr/>
        </p:nvGrpSpPr>
        <p:grpSpPr>
          <a:xfrm>
            <a:off x="13539170" y="4361894"/>
            <a:ext cx="3047486" cy="1810696"/>
            <a:chOff x="0" y="0"/>
            <a:chExt cx="4063314" cy="2414261"/>
          </a:xfrm>
        </p:grpSpPr>
        <p:grpSp>
          <p:nvGrpSpPr>
            <p:cNvPr id="23" name="Group 23"/>
            <p:cNvGrpSpPr/>
            <p:nvPr/>
          </p:nvGrpSpPr>
          <p:grpSpPr>
            <a:xfrm>
              <a:off x="376738" y="0"/>
              <a:ext cx="3369005" cy="2414261"/>
              <a:chOff x="0" y="0"/>
              <a:chExt cx="665483" cy="476891"/>
            </a:xfrm>
          </p:grpSpPr>
          <p:sp>
            <p:nvSpPr>
              <p:cNvPr id="24" name="Freeform 24"/>
              <p:cNvSpPr/>
              <p:nvPr/>
            </p:nvSpPr>
            <p:spPr>
              <a:xfrm>
                <a:off x="0" y="0"/>
                <a:ext cx="665482" cy="476891"/>
              </a:xfrm>
              <a:custGeom>
                <a:avLst/>
                <a:gdLst/>
                <a:ahLst/>
                <a:cxnLst/>
                <a:rect l="l" t="t" r="r" b="b"/>
                <a:pathLst>
                  <a:path w="665482" h="476891">
                    <a:moveTo>
                      <a:pt x="76599" y="0"/>
                    </a:moveTo>
                    <a:lnTo>
                      <a:pt x="588883" y="0"/>
                    </a:lnTo>
                    <a:cubicBezTo>
                      <a:pt x="609198" y="0"/>
                      <a:pt x="628682" y="8070"/>
                      <a:pt x="643047" y="22435"/>
                    </a:cubicBezTo>
                    <a:cubicBezTo>
                      <a:pt x="657412" y="36801"/>
                      <a:pt x="665482" y="56284"/>
                      <a:pt x="665482" y="76599"/>
                    </a:cubicBezTo>
                    <a:lnTo>
                      <a:pt x="665482" y="400292"/>
                    </a:lnTo>
                    <a:cubicBezTo>
                      <a:pt x="665482" y="442596"/>
                      <a:pt x="631188" y="476891"/>
                      <a:pt x="588883" y="476891"/>
                    </a:cubicBezTo>
                    <a:lnTo>
                      <a:pt x="76599" y="476891"/>
                    </a:lnTo>
                    <a:cubicBezTo>
                      <a:pt x="56284" y="476891"/>
                      <a:pt x="36801" y="468821"/>
                      <a:pt x="22435" y="454456"/>
                    </a:cubicBezTo>
                    <a:cubicBezTo>
                      <a:pt x="8070" y="440090"/>
                      <a:pt x="0" y="420607"/>
                      <a:pt x="0" y="400292"/>
                    </a:cubicBezTo>
                    <a:lnTo>
                      <a:pt x="0" y="76599"/>
                    </a:lnTo>
                    <a:cubicBezTo>
                      <a:pt x="0" y="34295"/>
                      <a:pt x="34295" y="0"/>
                      <a:pt x="76599" y="0"/>
                    </a:cubicBezTo>
                    <a:close/>
                  </a:path>
                </a:pathLst>
              </a:custGeom>
              <a:solidFill>
                <a:srgbClr val="000000">
                  <a:alpha val="0"/>
                </a:srgbClr>
              </a:solidFill>
              <a:ln w="47625" cap="rnd">
                <a:solidFill>
                  <a:srgbClr val="213B55"/>
                </a:solidFill>
                <a:prstDash val="solid"/>
                <a:round/>
              </a:ln>
            </p:spPr>
          </p:sp>
          <p:sp>
            <p:nvSpPr>
              <p:cNvPr id="25" name="TextBox 25"/>
              <p:cNvSpPr txBox="1"/>
              <p:nvPr/>
            </p:nvSpPr>
            <p:spPr>
              <a:xfrm>
                <a:off x="0" y="9525"/>
                <a:ext cx="665483" cy="467366"/>
              </a:xfrm>
              <a:prstGeom prst="rect">
                <a:avLst/>
              </a:prstGeom>
            </p:spPr>
            <p:txBody>
              <a:bodyPr lIns="50800" tIns="50800" rIns="50800" bIns="50800" rtlCol="0" anchor="ctr"/>
              <a:lstStyle/>
              <a:p>
                <a:pPr algn="ctr">
                  <a:lnSpc>
                    <a:spcPts val="2879"/>
                  </a:lnSpc>
                </a:pPr>
                <a:endParaRPr/>
              </a:p>
            </p:txBody>
          </p:sp>
        </p:grpSp>
        <p:sp>
          <p:nvSpPr>
            <p:cNvPr id="26" name="TextBox 26"/>
            <p:cNvSpPr txBox="1"/>
            <p:nvPr/>
          </p:nvSpPr>
          <p:spPr>
            <a:xfrm>
              <a:off x="0" y="292547"/>
              <a:ext cx="4063314" cy="1725064"/>
            </a:xfrm>
            <a:prstGeom prst="rect">
              <a:avLst/>
            </a:prstGeom>
          </p:spPr>
          <p:txBody>
            <a:bodyPr lIns="0" tIns="0" rIns="0" bIns="0" rtlCol="0" anchor="t">
              <a:spAutoFit/>
            </a:bodyPr>
            <a:lstStyle/>
            <a:p>
              <a:pPr algn="ctr">
                <a:lnSpc>
                  <a:spcPts val="3500"/>
                </a:lnSpc>
              </a:pPr>
              <a:r>
                <a:rPr lang="en-US" sz="2500">
                  <a:solidFill>
                    <a:srgbClr val="0E2A47"/>
                  </a:solidFill>
                  <a:latin typeface="Roboto Condensed Bold Italics"/>
                  <a:ea typeface="Roboto Condensed Bold Italics"/>
                  <a:cs typeface="Roboto Condensed Bold Italics"/>
                  <a:sym typeface="Roboto Condensed Bold Italics"/>
                </a:rPr>
                <a:t>Entity</a:t>
              </a:r>
            </a:p>
            <a:p>
              <a:pPr algn="ctr">
                <a:lnSpc>
                  <a:spcPts val="3500"/>
                </a:lnSpc>
              </a:pPr>
              <a:r>
                <a:rPr lang="en-US" sz="2500">
                  <a:solidFill>
                    <a:srgbClr val="0E2A47"/>
                  </a:solidFill>
                  <a:latin typeface="Roboto Condensed Bold Italics"/>
                  <a:ea typeface="Roboto Condensed Bold Italics"/>
                  <a:cs typeface="Roboto Condensed Bold Italics"/>
                  <a:sym typeface="Roboto Condensed Bold Italics"/>
                </a:rPr>
                <a:t>Opinion</a:t>
              </a:r>
            </a:p>
            <a:p>
              <a:pPr algn="ctr">
                <a:lnSpc>
                  <a:spcPts val="3500"/>
                </a:lnSpc>
              </a:pPr>
              <a:r>
                <a:rPr lang="en-US" sz="2500">
                  <a:solidFill>
                    <a:srgbClr val="0E2A47"/>
                  </a:solidFill>
                  <a:latin typeface="Roboto Condensed Bold Italics"/>
                  <a:ea typeface="Roboto Condensed Bold Italics"/>
                  <a:cs typeface="Roboto Condensed Bold Italics"/>
                  <a:sym typeface="Roboto Condensed Bold Italics"/>
                </a:rPr>
                <a:t>Sentiment</a:t>
              </a:r>
            </a:p>
          </p:txBody>
        </p:sp>
      </p:grpSp>
      <p:sp>
        <p:nvSpPr>
          <p:cNvPr id="27" name="AutoShape 27"/>
          <p:cNvSpPr/>
          <p:nvPr/>
        </p:nvSpPr>
        <p:spPr>
          <a:xfrm>
            <a:off x="3867796" y="5267242"/>
            <a:ext cx="1514088" cy="0"/>
          </a:xfrm>
          <a:prstGeom prst="line">
            <a:avLst/>
          </a:prstGeom>
          <a:ln w="38100" cap="flat">
            <a:solidFill>
              <a:srgbClr val="0E2A47"/>
            </a:solidFill>
            <a:prstDash val="solid"/>
            <a:headEnd type="none" w="sm" len="sm"/>
            <a:tailEnd type="triangle" w="lg" len="med"/>
          </a:ln>
        </p:spPr>
      </p:sp>
      <p:sp>
        <p:nvSpPr>
          <p:cNvPr id="28" name="AutoShape 28"/>
          <p:cNvSpPr/>
          <p:nvPr/>
        </p:nvSpPr>
        <p:spPr>
          <a:xfrm>
            <a:off x="7628891" y="5267242"/>
            <a:ext cx="1695450" cy="0"/>
          </a:xfrm>
          <a:prstGeom prst="line">
            <a:avLst/>
          </a:prstGeom>
          <a:ln w="38100" cap="flat">
            <a:solidFill>
              <a:srgbClr val="0E2A47"/>
            </a:solidFill>
            <a:prstDash val="solid"/>
            <a:headEnd type="none" w="sm" len="sm"/>
            <a:tailEnd type="triangle" w="lg" len="med"/>
          </a:ln>
        </p:spPr>
      </p:sp>
      <p:sp>
        <p:nvSpPr>
          <p:cNvPr id="29" name="AutoShape 29"/>
          <p:cNvSpPr/>
          <p:nvPr/>
        </p:nvSpPr>
        <p:spPr>
          <a:xfrm>
            <a:off x="12309020" y="5267242"/>
            <a:ext cx="1512703" cy="0"/>
          </a:xfrm>
          <a:prstGeom prst="line">
            <a:avLst/>
          </a:prstGeom>
          <a:ln w="38100" cap="flat">
            <a:solidFill>
              <a:srgbClr val="0E2A47"/>
            </a:solidFill>
            <a:prstDash val="solid"/>
            <a:headEnd type="none" w="sm" len="sm"/>
            <a:tailEnd type="triangle" w="lg" len="med"/>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sp>
        <p:nvSpPr>
          <p:cNvPr id="4" name="TextBox 4"/>
          <p:cNvSpPr txBox="1"/>
          <p:nvPr/>
        </p:nvSpPr>
        <p:spPr>
          <a:xfrm>
            <a:off x="4698616" y="742950"/>
            <a:ext cx="8890769" cy="689585"/>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&lt;YÖNTEM VE TEKNİKLER&gt;</a:t>
            </a:r>
          </a:p>
        </p:txBody>
      </p:sp>
      <p:sp>
        <p:nvSpPr>
          <p:cNvPr id="5" name="TextBox 5"/>
          <p:cNvSpPr txBox="1"/>
          <p:nvPr/>
        </p:nvSpPr>
        <p:spPr>
          <a:xfrm>
            <a:off x="2854986" y="2849374"/>
            <a:ext cx="12533106" cy="4083050"/>
          </a:xfrm>
          <a:prstGeom prst="rect">
            <a:avLst/>
          </a:prstGeom>
        </p:spPr>
        <p:txBody>
          <a:bodyPr lIns="0" tIns="0" rIns="0" bIns="0" rtlCol="0" anchor="t">
            <a:spAutoFit/>
          </a:bodyPr>
          <a:lstStyle/>
          <a:p>
            <a:pPr marL="561339" lvl="1" indent="-280669" algn="l">
              <a:lnSpc>
                <a:spcPts val="4159"/>
              </a:lnSpc>
              <a:buFont typeface="Arial"/>
              <a:buChar char="•"/>
            </a:pPr>
            <a:r>
              <a:rPr lang="en-US" sz="2599">
                <a:solidFill>
                  <a:srgbClr val="060736"/>
                </a:solidFill>
                <a:latin typeface="Montserrat"/>
                <a:ea typeface="Montserrat"/>
                <a:cs typeface="Montserrat"/>
                <a:sym typeface="Montserrat"/>
              </a:rPr>
              <a:t>Modelin entity-opinion bağlamı yeniden tasarlandı.</a:t>
            </a:r>
          </a:p>
          <a:p>
            <a:pPr marL="561339" lvl="1" indent="-280669" algn="l">
              <a:lnSpc>
                <a:spcPts val="4159"/>
              </a:lnSpc>
              <a:buFont typeface="Arial"/>
              <a:buChar char="•"/>
            </a:pPr>
            <a:r>
              <a:rPr lang="en-US" sz="2599">
                <a:solidFill>
                  <a:srgbClr val="060736"/>
                </a:solidFill>
                <a:latin typeface="Montserrat"/>
                <a:ea typeface="Montserrat"/>
                <a:cs typeface="Montserrat"/>
                <a:sym typeface="Montserrat"/>
              </a:rPr>
              <a:t>Etiketlenen veriler ve Spacy arasındaki uyuşmazlıklar giderildi.</a:t>
            </a:r>
          </a:p>
          <a:p>
            <a:pPr marL="561339" lvl="1" indent="-280669" algn="l">
              <a:lnSpc>
                <a:spcPts val="4159"/>
              </a:lnSpc>
              <a:buFont typeface="Arial"/>
              <a:buChar char="•"/>
            </a:pPr>
            <a:r>
              <a:rPr lang="en-US" sz="2599">
                <a:solidFill>
                  <a:srgbClr val="060736"/>
                </a:solidFill>
                <a:latin typeface="Montserrat"/>
                <a:ea typeface="Montserrat"/>
                <a:cs typeface="Montserrat"/>
                <a:sym typeface="Montserrat"/>
              </a:rPr>
              <a:t>Etiketlere preprocessing uygulanarak BERT’in token limitine uygun hale getirildi.</a:t>
            </a:r>
          </a:p>
          <a:p>
            <a:pPr marL="561339" lvl="1" indent="-280669" algn="l">
              <a:lnSpc>
                <a:spcPts val="4159"/>
              </a:lnSpc>
              <a:buFont typeface="Arial"/>
              <a:buChar char="•"/>
            </a:pPr>
            <a:r>
              <a:rPr lang="en-US" sz="2599">
                <a:solidFill>
                  <a:srgbClr val="060736"/>
                </a:solidFill>
                <a:latin typeface="Montserrat"/>
                <a:ea typeface="Montserrat"/>
                <a:cs typeface="Montserrat"/>
                <a:sym typeface="Montserrat"/>
              </a:rPr>
              <a:t>Checkpoint yükleme sırasında alınan “parametre boyut uyuşmazlığı” hataları giderildi.</a:t>
            </a:r>
          </a:p>
          <a:p>
            <a:pPr algn="l">
              <a:lnSpc>
                <a:spcPts val="3840"/>
              </a:lnSpc>
            </a:pPr>
            <a:endParaRPr lang="en-US" sz="2599">
              <a:solidFill>
                <a:srgbClr val="060736"/>
              </a:solidFill>
              <a:latin typeface="Montserrat"/>
              <a:ea typeface="Montserrat"/>
              <a:cs typeface="Montserrat"/>
              <a:sym typeface="Montserrat"/>
            </a:endParaRPr>
          </a:p>
          <a:p>
            <a:pPr algn="l">
              <a:lnSpc>
                <a:spcPts val="3840"/>
              </a:lnSpc>
            </a:pPr>
            <a:endParaRPr lang="en-US" sz="2599">
              <a:solidFill>
                <a:srgbClr val="060736"/>
              </a:solidFill>
              <a:latin typeface="Montserrat"/>
              <a:ea typeface="Montserrat"/>
              <a:cs typeface="Montserrat"/>
              <a:sym typeface="Montserrat"/>
            </a:endParaRPr>
          </a:p>
        </p:txBody>
      </p:sp>
      <p:sp>
        <p:nvSpPr>
          <p:cNvPr id="6" name="TextBox 6"/>
          <p:cNvSpPr txBox="1"/>
          <p:nvPr/>
        </p:nvSpPr>
        <p:spPr>
          <a:xfrm>
            <a:off x="3216564" y="2049294"/>
            <a:ext cx="9822087" cy="542925"/>
          </a:xfrm>
          <a:prstGeom prst="rect">
            <a:avLst/>
          </a:prstGeom>
        </p:spPr>
        <p:txBody>
          <a:bodyPr lIns="0" tIns="0" rIns="0" bIns="0" rtlCol="0" anchor="t">
            <a:spAutoFit/>
          </a:bodyPr>
          <a:lstStyle/>
          <a:p>
            <a:pPr algn="just">
              <a:lnSpc>
                <a:spcPts val="4320"/>
              </a:lnSpc>
            </a:pPr>
            <a:r>
              <a:rPr lang="en-US" sz="3600">
                <a:solidFill>
                  <a:srgbClr val="060736"/>
                </a:solidFill>
                <a:latin typeface="Montserrat Bold"/>
                <a:ea typeface="Montserrat Bold"/>
                <a:cs typeface="Montserrat Bold"/>
                <a:sym typeface="Montserrat Bold"/>
              </a:rPr>
              <a:t>Model </a:t>
            </a:r>
          </a:p>
        </p:txBody>
      </p:sp>
      <p:sp>
        <p:nvSpPr>
          <p:cNvPr id="7" name="Freeform 7"/>
          <p:cNvSpPr/>
          <p:nvPr/>
        </p:nvSpPr>
        <p:spPr>
          <a:xfrm>
            <a:off x="2184252" y="2374844"/>
            <a:ext cx="553900" cy="569780"/>
          </a:xfrm>
          <a:custGeom>
            <a:avLst/>
            <a:gdLst/>
            <a:ahLst/>
            <a:cxnLst/>
            <a:rect l="l" t="t" r="r" b="b"/>
            <a:pathLst>
              <a:path w="553900" h="569780">
                <a:moveTo>
                  <a:pt x="0" y="0"/>
                </a:moveTo>
                <a:lnTo>
                  <a:pt x="553900" y="0"/>
                </a:lnTo>
                <a:lnTo>
                  <a:pt x="553900" y="569780"/>
                </a:lnTo>
                <a:lnTo>
                  <a:pt x="0" y="5697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3216564" y="6679053"/>
            <a:ext cx="9822087" cy="542925"/>
          </a:xfrm>
          <a:prstGeom prst="rect">
            <a:avLst/>
          </a:prstGeom>
        </p:spPr>
        <p:txBody>
          <a:bodyPr lIns="0" tIns="0" rIns="0" bIns="0" rtlCol="0" anchor="t">
            <a:spAutoFit/>
          </a:bodyPr>
          <a:lstStyle/>
          <a:p>
            <a:pPr algn="just">
              <a:lnSpc>
                <a:spcPts val="4320"/>
              </a:lnSpc>
            </a:pPr>
            <a:r>
              <a:rPr lang="en-US" sz="3600">
                <a:solidFill>
                  <a:srgbClr val="060736"/>
                </a:solidFill>
                <a:latin typeface="Montserrat Bold"/>
                <a:ea typeface="Montserrat Bold"/>
                <a:cs typeface="Montserrat Bold"/>
                <a:sym typeface="Montserrat Bold"/>
              </a:rPr>
              <a:t>Dataset</a:t>
            </a:r>
          </a:p>
        </p:txBody>
      </p:sp>
      <p:sp>
        <p:nvSpPr>
          <p:cNvPr id="9" name="Freeform 9"/>
          <p:cNvSpPr/>
          <p:nvPr/>
        </p:nvSpPr>
        <p:spPr>
          <a:xfrm>
            <a:off x="2306980" y="1896757"/>
            <a:ext cx="712410" cy="712410"/>
          </a:xfrm>
          <a:custGeom>
            <a:avLst/>
            <a:gdLst/>
            <a:ahLst/>
            <a:cxnLst/>
            <a:rect l="l" t="t" r="r" b="b"/>
            <a:pathLst>
              <a:path w="712410" h="712410">
                <a:moveTo>
                  <a:pt x="0" y="0"/>
                </a:moveTo>
                <a:lnTo>
                  <a:pt x="712410" y="0"/>
                </a:lnTo>
                <a:lnTo>
                  <a:pt x="712410" y="712410"/>
                </a:lnTo>
                <a:lnTo>
                  <a:pt x="0" y="7124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2306980" y="6404854"/>
            <a:ext cx="657637" cy="817124"/>
          </a:xfrm>
          <a:custGeom>
            <a:avLst/>
            <a:gdLst/>
            <a:ahLst/>
            <a:cxnLst/>
            <a:rect l="l" t="t" r="r" b="b"/>
            <a:pathLst>
              <a:path w="657637" h="817124">
                <a:moveTo>
                  <a:pt x="0" y="0"/>
                </a:moveTo>
                <a:lnTo>
                  <a:pt x="657637" y="0"/>
                </a:lnTo>
                <a:lnTo>
                  <a:pt x="657637" y="817124"/>
                </a:lnTo>
                <a:lnTo>
                  <a:pt x="0" y="8171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2854986" y="7202928"/>
            <a:ext cx="12783938" cy="1514475"/>
          </a:xfrm>
          <a:prstGeom prst="rect">
            <a:avLst/>
          </a:prstGeom>
        </p:spPr>
        <p:txBody>
          <a:bodyPr lIns="0" tIns="0" rIns="0" bIns="0" rtlCol="0" anchor="t">
            <a:spAutoFit/>
          </a:bodyPr>
          <a:lstStyle/>
          <a:p>
            <a:pPr algn="l">
              <a:lnSpc>
                <a:spcPts val="2760"/>
              </a:lnSpc>
            </a:pPr>
            <a:endParaRPr/>
          </a:p>
          <a:p>
            <a:pPr marL="561339" lvl="1" indent="-280669" algn="l">
              <a:lnSpc>
                <a:spcPts val="3119"/>
              </a:lnSpc>
              <a:buFont typeface="Arial"/>
              <a:buChar char="•"/>
            </a:pPr>
            <a:r>
              <a:rPr lang="en-US" sz="2599">
                <a:solidFill>
                  <a:srgbClr val="060736"/>
                </a:solidFill>
                <a:latin typeface="Montserrat"/>
                <a:ea typeface="Montserrat"/>
                <a:cs typeface="Montserrat"/>
                <a:sym typeface="Montserrat"/>
              </a:rPr>
              <a:t>Duygusu nötr olan entityler, yorumların sonuna eklenen “[none]” tokenleri ile eşleştirildi.</a:t>
            </a:r>
          </a:p>
          <a:p>
            <a:pPr algn="l">
              <a:lnSpc>
                <a:spcPts val="3119"/>
              </a:lnSpc>
            </a:pPr>
            <a:endParaRPr lang="en-US" sz="2599">
              <a:solidFill>
                <a:srgbClr val="060736"/>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577</Words>
  <Application>Microsoft Office PowerPoint</Application>
  <PresentationFormat>Özel</PresentationFormat>
  <Paragraphs>137</Paragraphs>
  <Slides>16</Slides>
  <Notes>0</Notes>
  <HiddenSlides>0</HiddenSlides>
  <MMClips>0</MMClips>
  <ScaleCrop>false</ScaleCrop>
  <HeadingPairs>
    <vt:vector size="6" baseType="variant">
      <vt:variant>
        <vt:lpstr>Kullanılan Yazı Tipleri</vt:lpstr>
      </vt:variant>
      <vt:variant>
        <vt:i4>11</vt:i4>
      </vt:variant>
      <vt:variant>
        <vt:lpstr>Tema</vt:lpstr>
      </vt:variant>
      <vt:variant>
        <vt:i4>1</vt:i4>
      </vt:variant>
      <vt:variant>
        <vt:lpstr>Slayt Başlıkları</vt:lpstr>
      </vt:variant>
      <vt:variant>
        <vt:i4>16</vt:i4>
      </vt:variant>
    </vt:vector>
  </HeadingPairs>
  <TitlesOfParts>
    <vt:vector size="28" baseType="lpstr">
      <vt:lpstr>Roboto Condensed Bold Italics</vt:lpstr>
      <vt:lpstr>Montserrat Semi-Bold</vt:lpstr>
      <vt:lpstr>Arial</vt:lpstr>
      <vt:lpstr>HK Modular</vt:lpstr>
      <vt:lpstr>Montserrat Ultra-Bold</vt:lpstr>
      <vt:lpstr>Arial Bold</vt:lpstr>
      <vt:lpstr>Montserrat</vt:lpstr>
      <vt:lpstr>Montserrat Bold</vt:lpstr>
      <vt:lpstr>Calibri</vt:lpstr>
      <vt:lpstr>Roboto Bold Italics</vt:lpstr>
      <vt:lpstr>Montserrat Medium</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TDDİ Final Sunum Şablonu.pptx</dc:title>
  <dc:creator>furkan</dc:creator>
  <cp:lastModifiedBy>Furkan</cp:lastModifiedBy>
  <cp:revision>2</cp:revision>
  <dcterms:created xsi:type="dcterms:W3CDTF">2006-08-16T00:00:00Z</dcterms:created>
  <dcterms:modified xsi:type="dcterms:W3CDTF">2024-08-09T09:08:09Z</dcterms:modified>
  <dc:identifier>DAGNREdUoYs</dc:identifier>
</cp:coreProperties>
</file>